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63" r:id="rId4"/>
    <p:sldId id="264" r:id="rId5"/>
    <p:sldId id="267" r:id="rId6"/>
    <p:sldId id="268" r:id="rId7"/>
    <p:sldId id="270" r:id="rId8"/>
    <p:sldId id="272" r:id="rId9"/>
    <p:sldId id="274" r:id="rId10"/>
    <p:sldId id="276" r:id="rId11"/>
    <p:sldId id="277" r:id="rId12"/>
    <p:sldId id="278" r:id="rId13"/>
    <p:sldId id="279" r:id="rId14"/>
    <p:sldId id="280" r:id="rId15"/>
    <p:sldId id="281" r:id="rId16"/>
    <p:sldId id="286" r:id="rId17"/>
    <p:sldId id="282" r:id="rId18"/>
    <p:sldId id="283" r:id="rId19"/>
    <p:sldId id="288" r:id="rId20"/>
    <p:sldId id="284" r:id="rId21"/>
    <p:sldId id="285" r:id="rId22"/>
    <p:sldId id="290" r:id="rId23"/>
    <p:sldId id="289" r:id="rId24"/>
    <p:sldId id="291" r:id="rId25"/>
    <p:sldId id="293" r:id="rId26"/>
    <p:sldId id="295" r:id="rId27"/>
    <p:sldId id="257" r:id="rId28"/>
    <p:sldId id="261" r:id="rId29"/>
    <p:sldId id="262" r:id="rId30"/>
    <p:sldId id="25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01.01.2009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67" b="13699"/>
          <a:stretch/>
        </p:blipFill>
        <p:spPr>
          <a:xfrm>
            <a:off x="0" y="-30772"/>
            <a:ext cx="9144000" cy="68358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5" y="0"/>
            <a:ext cx="8945002" cy="450912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дошкольное образовательное учреждение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«Детский сад №61»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Педагогический 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</a:t>
            </a: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русским народным сказкам</a:t>
            </a: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гостях у сказки»</a:t>
            </a: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 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5853" y="4941168"/>
            <a:ext cx="6400800" cy="17526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Группа №6 «Берёзка»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Воспитатели: Маслова Н.В.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Семенова Е.В.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74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843" y="3212976"/>
            <a:ext cx="3803915" cy="29434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213434"/>
            <a:ext cx="3923928" cy="29429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45" b="7527"/>
          <a:stretch/>
        </p:blipFill>
        <p:spPr>
          <a:xfrm>
            <a:off x="762842" y="199047"/>
            <a:ext cx="3803915" cy="3038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87" b="5591"/>
          <a:stretch/>
        </p:blipFill>
        <p:spPr>
          <a:xfrm>
            <a:off x="4535986" y="191730"/>
            <a:ext cx="3959942" cy="304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331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320" y="1623469"/>
            <a:ext cx="3778679" cy="23895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48" t="5376" r="3871" b="8602"/>
          <a:stretch/>
        </p:blipFill>
        <p:spPr>
          <a:xfrm>
            <a:off x="4571999" y="1590923"/>
            <a:ext cx="3370959" cy="24832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9581" y="4013044"/>
            <a:ext cx="3444837" cy="25836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764704"/>
            <a:ext cx="6971358" cy="14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Играем в настольные игры</a:t>
            </a:r>
            <a:endParaRPr lang="ru-RU" sz="4000" b="1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036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26568" y="692696"/>
            <a:ext cx="6425751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ТЕАТРАЛИЗОВАННАЯ     ДЕЯТЕЛЬНОСТЬ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ИГРАЕМ В ТЕАТР…</a:t>
            </a:r>
            <a:endParaRPr lang="ru-RU" sz="2400" b="1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47" b="13118"/>
          <a:stretch/>
        </p:blipFill>
        <p:spPr>
          <a:xfrm>
            <a:off x="1524823" y="2172277"/>
            <a:ext cx="5624721" cy="2431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48"/>
          <a:stretch/>
        </p:blipFill>
        <p:spPr>
          <a:xfrm>
            <a:off x="2317143" y="4149080"/>
            <a:ext cx="3801197" cy="258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01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51" r="19355"/>
          <a:stretch/>
        </p:blipFill>
        <p:spPr>
          <a:xfrm>
            <a:off x="391210" y="1002086"/>
            <a:ext cx="3402554" cy="43111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3764" y="430732"/>
            <a:ext cx="3874580" cy="27269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74" b="16989"/>
          <a:stretch/>
        </p:blipFill>
        <p:spPr>
          <a:xfrm>
            <a:off x="3793764" y="3171087"/>
            <a:ext cx="4960680" cy="331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777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33" b="52688"/>
          <a:stretch/>
        </p:blipFill>
        <p:spPr>
          <a:xfrm>
            <a:off x="1757511" y="5140271"/>
            <a:ext cx="5628973" cy="1434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671" y="1855287"/>
            <a:ext cx="4379979" cy="3284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420"/>
          <a:stretch/>
        </p:blipFill>
        <p:spPr>
          <a:xfrm>
            <a:off x="4571999" y="332656"/>
            <a:ext cx="4257512" cy="26369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0651" y="2770495"/>
            <a:ext cx="3159702" cy="236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74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58" t="17849" r="7258" b="8172"/>
          <a:stretch/>
        </p:blipFill>
        <p:spPr>
          <a:xfrm>
            <a:off x="490963" y="2987570"/>
            <a:ext cx="5222674" cy="3600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51" t="17634" r="20473" b="10538"/>
          <a:stretch/>
        </p:blipFill>
        <p:spPr>
          <a:xfrm>
            <a:off x="6157297" y="332656"/>
            <a:ext cx="2679026" cy="33504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10" t="19423" r="17321" b="5524"/>
          <a:stretch/>
        </p:blipFill>
        <p:spPr>
          <a:xfrm>
            <a:off x="5707618" y="2895836"/>
            <a:ext cx="3128705" cy="3656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16" b="17849"/>
          <a:stretch/>
        </p:blipFill>
        <p:spPr>
          <a:xfrm>
            <a:off x="177264" y="508257"/>
            <a:ext cx="2627784" cy="24793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9433" y="508257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945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22"/>
          <a:stretch/>
        </p:blipFill>
        <p:spPr>
          <a:xfrm>
            <a:off x="1421904" y="1196752"/>
            <a:ext cx="6300192" cy="423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059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77" t="16129" r="11613" b="7311"/>
          <a:stretch/>
        </p:blipFill>
        <p:spPr>
          <a:xfrm>
            <a:off x="4572000" y="356054"/>
            <a:ext cx="3312368" cy="3721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61" r="12903" b="13333"/>
          <a:stretch/>
        </p:blipFill>
        <p:spPr>
          <a:xfrm>
            <a:off x="1086996" y="359522"/>
            <a:ext cx="3470236" cy="3961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65114" y="3429000"/>
            <a:ext cx="4248472" cy="31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934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91" y="29716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4551" y="2407196"/>
            <a:ext cx="2987824" cy="324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988840"/>
            <a:ext cx="5436096" cy="4077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54829" y="1162890"/>
            <a:ext cx="6624736" cy="74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Учимся рассказывать…</a:t>
            </a:r>
            <a:endParaRPr lang="ru-RU" sz="4000" b="1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641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636912"/>
            <a:ext cx="3803915" cy="28529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84784" y="980728"/>
            <a:ext cx="73448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Играем в подвижные игры…</a:t>
            </a:r>
            <a:endParaRPr lang="ru-RU" sz="4000" b="1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5475" y="2659054"/>
            <a:ext cx="3774392" cy="283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39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6" y="0"/>
            <a:ext cx="913994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764703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ahoma"/>
                <a:ea typeface="Times New Roman"/>
              </a:rPr>
              <a:t>Сказка, ее композиция, яркое противопоставление добра и зла. «Сказка ложь, да в ней намек добрым молодцам урок». Эта пословица говорит о том, что сказка способна формировать нравственный облик человека. Она учить морали с детства, различать добро и зло, хорошее и плохое. А значит, она всегда будет востребованная и актуальна.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7094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355"/>
          <a:stretch/>
        </p:blipFill>
        <p:spPr>
          <a:xfrm>
            <a:off x="467544" y="292045"/>
            <a:ext cx="3720579" cy="3068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710" b="18065"/>
          <a:stretch/>
        </p:blipFill>
        <p:spPr>
          <a:xfrm>
            <a:off x="3973877" y="3379680"/>
            <a:ext cx="4612773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8123" y="292044"/>
            <a:ext cx="4427984" cy="3147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97" t="17205" r="18548"/>
          <a:stretch/>
        </p:blipFill>
        <p:spPr>
          <a:xfrm>
            <a:off x="971600" y="3361004"/>
            <a:ext cx="3016129" cy="33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781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548680"/>
            <a:ext cx="4572000" cy="14478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Продукты деятельности</a:t>
            </a:r>
            <a:endParaRPr lang="ru-RU" sz="4000" b="1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5058" y="2531814"/>
            <a:ext cx="4320480" cy="3240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039172" y="2555834"/>
            <a:ext cx="4289229" cy="322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988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36692" y="2078850"/>
            <a:ext cx="4032448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055670" y="2065349"/>
            <a:ext cx="4068452" cy="30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95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764704"/>
            <a:ext cx="3419872" cy="25649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29" t="26989" r="9097" b="10215"/>
          <a:stretch/>
        </p:blipFill>
        <p:spPr>
          <a:xfrm rot="5400000">
            <a:off x="3577071" y="1147057"/>
            <a:ext cx="2564905" cy="1800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549"/>
          <a:stretch/>
        </p:blipFill>
        <p:spPr>
          <a:xfrm>
            <a:off x="613215" y="3329610"/>
            <a:ext cx="5146409" cy="2564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45" b="3333"/>
          <a:stretch/>
        </p:blipFill>
        <p:spPr>
          <a:xfrm rot="5400000">
            <a:off x="4628272" y="1774324"/>
            <a:ext cx="5154504" cy="308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857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578" y="692696"/>
            <a:ext cx="3131840" cy="2348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5418" y="672038"/>
            <a:ext cx="3275856" cy="2348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21874" y="3440371"/>
            <a:ext cx="3563211" cy="267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2999219"/>
            <a:ext cx="3691043" cy="2768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958154" y="3441469"/>
            <a:ext cx="3528392" cy="2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15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t="21184" b="5053"/>
          <a:stretch/>
        </p:blipFill>
        <p:spPr>
          <a:xfrm rot="5400000">
            <a:off x="-362429" y="594877"/>
            <a:ext cx="2555777" cy="1615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430643" y="432602"/>
            <a:ext cx="2592287" cy="19442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344050" y="428038"/>
            <a:ext cx="2555776" cy="1916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50"/>
          <a:stretch/>
        </p:blipFill>
        <p:spPr>
          <a:xfrm rot="5400000">
            <a:off x="5103716" y="558314"/>
            <a:ext cx="2459225" cy="1561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807274" y="431685"/>
            <a:ext cx="2584953" cy="1938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V="1">
            <a:off x="-151980" y="2606467"/>
            <a:ext cx="2193419" cy="1645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39" t="21837"/>
          <a:stretch/>
        </p:blipFill>
        <p:spPr>
          <a:xfrm rot="5400000">
            <a:off x="1430141" y="2747483"/>
            <a:ext cx="2246793" cy="15466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31"/>
          <a:stretch/>
        </p:blipFill>
        <p:spPr>
          <a:xfrm rot="5400000">
            <a:off x="3452490" y="2926277"/>
            <a:ext cx="2239018" cy="1481733"/>
          </a:xfrm>
          <a:prstGeom prst="rect">
            <a:avLst/>
          </a:prstGeom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1567" y="2568574"/>
            <a:ext cx="1740665" cy="227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2866" y="4633099"/>
            <a:ext cx="1593891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089419" y="2886060"/>
            <a:ext cx="2262502" cy="1696876"/>
          </a:xfrm>
          <a:prstGeom prst="rect">
            <a:avLst/>
          </a:prstGeom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2595" y="4464947"/>
            <a:ext cx="1719860" cy="230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042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2736"/>
            <a:ext cx="348773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7643" y="1052736"/>
            <a:ext cx="334645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402" y="3564161"/>
            <a:ext cx="3713163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9991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19187"/>
            <a:ext cx="293846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19187"/>
            <a:ext cx="3078163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467" b="17404"/>
          <a:stretch/>
        </p:blipFill>
        <p:spPr bwMode="auto">
          <a:xfrm>
            <a:off x="3212306" y="3464157"/>
            <a:ext cx="271938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1393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3400" y="620688"/>
            <a:ext cx="4283968" cy="32129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581" y="2996952"/>
            <a:ext cx="4283968" cy="321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4138159"/>
            <a:ext cx="2952328" cy="2214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5155" y="764704"/>
            <a:ext cx="2747797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99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124744"/>
            <a:ext cx="3384376" cy="25382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5" t="12186" r="10000"/>
          <a:stretch/>
        </p:blipFill>
        <p:spPr>
          <a:xfrm>
            <a:off x="4377680" y="1124744"/>
            <a:ext cx="3629000" cy="2675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808" y="3663026"/>
            <a:ext cx="3600400" cy="2700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3647052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23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22" y="27304"/>
            <a:ext cx="9098987" cy="67140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608" y="980727"/>
            <a:ext cx="518457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Arial"/>
                <a:ea typeface="Calibri"/>
              </a:rPr>
              <a:t>Актуальность темы</a:t>
            </a:r>
            <a:r>
              <a:rPr lang="ru-RU" sz="2800" b="1" dirty="0" smtClean="0">
                <a:solidFill>
                  <a:srgbClr val="000000"/>
                </a:solidFill>
                <a:latin typeface="Arial"/>
                <a:ea typeface="Calibri"/>
              </a:rPr>
              <a:t>.</a:t>
            </a:r>
          </a:p>
          <a:p>
            <a:r>
              <a:rPr lang="ru-RU" sz="2800" dirty="0">
                <a:solidFill>
                  <a:srgbClr val="000000"/>
                </a:solidFill>
                <a:latin typeface="Arial"/>
                <a:ea typeface="Calibri"/>
              </a:rPr>
              <a:t/>
            </a:r>
            <a:br>
              <a:rPr lang="ru-RU" sz="2800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400" b="1" dirty="0">
                <a:solidFill>
                  <a:srgbClr val="000000"/>
                </a:solidFill>
                <a:latin typeface="Arial"/>
                <a:ea typeface="Calibri"/>
              </a:rPr>
              <a:t>Сказка учит добро понимать,</a:t>
            </a:r>
            <a:br>
              <a:rPr lang="ru-RU" sz="2400" b="1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400" b="1" dirty="0">
                <a:solidFill>
                  <a:srgbClr val="000000"/>
                </a:solidFill>
                <a:latin typeface="Arial"/>
                <a:ea typeface="Calibri"/>
              </a:rPr>
              <a:t>О поступках людей рассуждать,</a:t>
            </a:r>
            <a:br>
              <a:rPr lang="ru-RU" sz="2400" b="1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400" b="1" dirty="0">
                <a:solidFill>
                  <a:srgbClr val="000000"/>
                </a:solidFill>
                <a:latin typeface="Arial"/>
                <a:ea typeface="Calibri"/>
              </a:rPr>
              <a:t>Коль плохой, то его осудить,</a:t>
            </a:r>
            <a:br>
              <a:rPr lang="ru-RU" sz="2400" b="1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400" b="1" dirty="0">
                <a:solidFill>
                  <a:srgbClr val="000000"/>
                </a:solidFill>
                <a:latin typeface="Arial"/>
                <a:ea typeface="Calibri"/>
              </a:rPr>
              <a:t>Ну а слабый – его защитить!</a:t>
            </a:r>
            <a:br>
              <a:rPr lang="ru-RU" sz="2400" b="1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400" b="1" dirty="0">
                <a:solidFill>
                  <a:srgbClr val="000000"/>
                </a:solidFill>
                <a:latin typeface="Arial"/>
                <a:ea typeface="Calibri"/>
              </a:rPr>
              <a:t>Дети учатся думать, мечтать,</a:t>
            </a:r>
            <a:br>
              <a:rPr lang="ru-RU" sz="2400" b="1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400" b="1" dirty="0">
                <a:solidFill>
                  <a:srgbClr val="000000"/>
                </a:solidFill>
                <a:latin typeface="Arial"/>
                <a:ea typeface="Calibri"/>
              </a:rPr>
              <a:t>На вопросы ответ получать.</a:t>
            </a:r>
            <a:br>
              <a:rPr lang="ru-RU" sz="2400" b="1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400" b="1" dirty="0">
                <a:solidFill>
                  <a:srgbClr val="000000"/>
                </a:solidFill>
                <a:latin typeface="Arial"/>
                <a:ea typeface="Calibri"/>
              </a:rPr>
              <a:t>Каждый раз что-нибудь узнают,</a:t>
            </a:r>
            <a:br>
              <a:rPr lang="ru-RU" sz="2400" b="1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400" b="1" dirty="0">
                <a:solidFill>
                  <a:srgbClr val="000000"/>
                </a:solidFill>
                <a:latin typeface="Arial"/>
                <a:ea typeface="Calibri"/>
              </a:rPr>
              <a:t>Родину свою познают! </a:t>
            </a:r>
            <a:endParaRPr lang="ru-RU" sz="2400" b="1" dirty="0" smtClean="0">
              <a:solidFill>
                <a:srgbClr val="000000"/>
              </a:solidFill>
              <a:latin typeface="Arial"/>
              <a:ea typeface="Calibri"/>
            </a:endParaRPr>
          </a:p>
          <a:p>
            <a:endParaRPr lang="ru-RU" sz="2400" b="1" dirty="0" smtClean="0">
              <a:solidFill>
                <a:srgbClr val="000000"/>
              </a:solidFill>
              <a:latin typeface="Arial"/>
              <a:ea typeface="Calibri"/>
            </a:endParaRPr>
          </a:p>
          <a:p>
            <a:r>
              <a:rPr lang="ru-RU" sz="2200" i="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ru-RU" sz="2200" i="1" dirty="0" smtClean="0">
                <a:solidFill>
                  <a:srgbClr val="000000"/>
                </a:solidFill>
                <a:latin typeface="Arial"/>
                <a:ea typeface="Calibri"/>
              </a:rPr>
              <a:t>                              А</a:t>
            </a:r>
            <a:r>
              <a:rPr lang="ru-RU" sz="2200" i="1" dirty="0">
                <a:solidFill>
                  <a:srgbClr val="000000"/>
                </a:solidFill>
                <a:latin typeface="Arial"/>
                <a:ea typeface="Calibri"/>
              </a:rPr>
              <a:t>. Лесных</a:t>
            </a:r>
            <a:r>
              <a:rPr lang="ru-RU" sz="2200" dirty="0">
                <a:solidFill>
                  <a:srgbClr val="000000"/>
                </a:solidFill>
                <a:latin typeface="Arial"/>
                <a:ea typeface="Calibri"/>
              </a:rPr>
              <a:t/>
            </a:r>
            <a:br>
              <a:rPr lang="ru-RU" sz="2200" dirty="0">
                <a:solidFill>
                  <a:srgbClr val="000000"/>
                </a:solidFill>
                <a:latin typeface="Arial"/>
                <a:ea typeface="Calibri"/>
              </a:rPr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280348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23" t="-2366" r="1774" b="2366"/>
          <a:stretch/>
        </p:blipFill>
        <p:spPr>
          <a:xfrm>
            <a:off x="323528" y="3645024"/>
            <a:ext cx="3559463" cy="2708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5367" y="606996"/>
            <a:ext cx="5856651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26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586" y="0"/>
            <a:ext cx="917626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1700808"/>
            <a:ext cx="4572000" cy="31936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Цель: </a:t>
            </a:r>
            <a:endParaRPr lang="ru-RU" sz="2400" b="1" dirty="0" smtClean="0">
              <a:solidFill>
                <a:srgbClr val="000000"/>
              </a:solidFill>
              <a:latin typeface="Tahoma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Воспитание </a:t>
            </a:r>
            <a:r>
              <a:rPr lang="ru-RU" sz="2400" b="1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у детей любви к русским народным сказкам, развития устойчивого интереса к сказке, как к произведению </a:t>
            </a:r>
            <a:r>
              <a:rPr lang="ru-RU" sz="2400" b="1" dirty="0" smtClean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искусства.</a:t>
            </a:r>
            <a:endParaRPr lang="ru-RU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528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8391" y="548680"/>
            <a:ext cx="4572000" cy="61180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Arial"/>
                <a:ea typeface="Calibri"/>
              </a:rPr>
              <a:t>Задачи:</a:t>
            </a:r>
            <a:r>
              <a:rPr lang="ru-RU" dirty="0">
                <a:solidFill>
                  <a:srgbClr val="000000"/>
                </a:solidFill>
                <a:latin typeface="Arial"/>
                <a:ea typeface="Calibri"/>
              </a:rPr>
              <a:t/>
            </a:r>
            <a:br>
              <a:rPr lang="ru-RU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000" b="1" i="1" dirty="0">
                <a:solidFill>
                  <a:srgbClr val="000000"/>
                </a:solidFill>
                <a:latin typeface="Arial"/>
                <a:ea typeface="Calibri"/>
              </a:rPr>
              <a:t>Для детей:</a:t>
            </a:r>
            <a:r>
              <a:rPr lang="ru-RU" sz="2000" b="1" dirty="0">
                <a:solidFill>
                  <a:srgbClr val="000000"/>
                </a:solidFill>
                <a:latin typeface="Arial"/>
                <a:ea typeface="Calibri"/>
              </a:rPr>
              <a:t/>
            </a:r>
            <a:br>
              <a:rPr lang="ru-RU" sz="2000" b="1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b="1" dirty="0">
                <a:solidFill>
                  <a:srgbClr val="000000"/>
                </a:solidFill>
                <a:latin typeface="Arial"/>
                <a:ea typeface="Calibri"/>
              </a:rPr>
              <a:t>•Воспитывать на основе содержания русских народных сказок уважение к традициям народной культуры.</a:t>
            </a:r>
            <a:br>
              <a:rPr lang="ru-RU" b="1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b="1" dirty="0" smtClean="0">
                <a:solidFill>
                  <a:srgbClr val="000000"/>
                </a:solidFill>
                <a:latin typeface="Arial"/>
                <a:ea typeface="Calibri"/>
              </a:rPr>
              <a:t>•</a:t>
            </a:r>
            <a:r>
              <a:rPr lang="ru-RU" b="1" dirty="0">
                <a:solidFill>
                  <a:srgbClr val="000000"/>
                </a:solidFill>
                <a:latin typeface="Arial"/>
                <a:ea typeface="Calibri"/>
              </a:rPr>
              <a:t>Расширять представление детей о сказках.</a:t>
            </a:r>
            <a:br>
              <a:rPr lang="ru-RU" b="1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b="1" dirty="0">
                <a:solidFill>
                  <a:srgbClr val="000000"/>
                </a:solidFill>
                <a:latin typeface="Arial"/>
                <a:ea typeface="Calibri"/>
              </a:rPr>
              <a:t>•Расширять кругозор и обогащать словарный запас детей терминами родственных отношений, развивать связную речь</a:t>
            </a:r>
            <a:r>
              <a:rPr lang="ru-RU" b="1" dirty="0" smtClean="0">
                <a:solidFill>
                  <a:srgbClr val="000000"/>
                </a:solidFill>
                <a:latin typeface="Arial"/>
                <a:ea typeface="Calibri"/>
              </a:rPr>
              <a:t>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rPr>
              <a:t>•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формировать умение инсценировать эпизоды сказок;</a:t>
            </a:r>
            <a:endParaRPr lang="ru-RU" sz="1400" b="1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0000"/>
                </a:solidFill>
                <a:latin typeface="Arial"/>
                <a:ea typeface="Calibri"/>
              </a:rPr>
              <a:t>•</a:t>
            </a:r>
            <a:r>
              <a:rPr lang="ru-RU" b="1" dirty="0">
                <a:solidFill>
                  <a:srgbClr val="000000"/>
                </a:solidFill>
                <a:latin typeface="Arial"/>
                <a:ea typeface="Calibri"/>
              </a:rPr>
              <a:t>Укреплять дружеские отношения в семье.</a:t>
            </a:r>
            <a:br>
              <a:rPr lang="ru-RU" b="1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b="1" dirty="0">
                <a:solidFill>
                  <a:srgbClr val="000000"/>
                </a:solidFill>
                <a:latin typeface="Arial"/>
                <a:ea typeface="Calibri"/>
              </a:rPr>
              <a:t>•Прививать любовь и интерес к русским народным сказкам. </a:t>
            </a:r>
            <a:br>
              <a:rPr lang="ru-RU" b="1" dirty="0">
                <a:solidFill>
                  <a:srgbClr val="000000"/>
                </a:solidFill>
                <a:latin typeface="Arial"/>
                <a:ea typeface="Calibri"/>
              </a:rPr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9552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45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1099843"/>
            <a:ext cx="532859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0000"/>
                </a:solidFill>
                <a:latin typeface="Arial"/>
                <a:ea typeface="Calibri"/>
              </a:rPr>
              <a:t>Для родителей:</a:t>
            </a:r>
            <a:r>
              <a:rPr lang="ru-RU" b="1" dirty="0">
                <a:solidFill>
                  <a:srgbClr val="000000"/>
                </a:solidFill>
                <a:latin typeface="Arial"/>
                <a:ea typeface="Calibri"/>
              </a:rPr>
              <a:t/>
            </a:r>
            <a:br>
              <a:rPr lang="ru-RU" b="1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000" b="1" dirty="0">
                <a:solidFill>
                  <a:srgbClr val="000000"/>
                </a:solidFill>
                <a:latin typeface="Arial"/>
                <a:ea typeface="Calibri"/>
              </a:rPr>
              <a:t>•Создание в семье благоприятных условий для развития ребенка, с учетом опыта детей приобретенного в детском саду;</a:t>
            </a:r>
            <a:br>
              <a:rPr lang="ru-RU" sz="2000" b="1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000" b="1" dirty="0">
                <a:solidFill>
                  <a:srgbClr val="000000"/>
                </a:solidFill>
                <a:latin typeface="Arial"/>
                <a:ea typeface="Calibri"/>
              </a:rPr>
              <a:t>•Развитие совместного творчества родителей и детей</a:t>
            </a:r>
            <a:r>
              <a:rPr lang="ru-RU" sz="2000" b="1" dirty="0" smtClean="0">
                <a:solidFill>
                  <a:srgbClr val="000000"/>
                </a:solidFill>
                <a:latin typeface="Arial"/>
                <a:ea typeface="Calibri"/>
              </a:rPr>
              <a:t>;</a:t>
            </a:r>
          </a:p>
          <a:p>
            <a:r>
              <a:rPr lang="ru-RU" sz="2000" b="1" dirty="0">
                <a:solidFill>
                  <a:srgbClr val="000000"/>
                </a:solidFill>
                <a:latin typeface="Arial"/>
                <a:ea typeface="Calibri"/>
              </a:rPr>
              <a:t/>
            </a:r>
            <a:br>
              <a:rPr lang="ru-RU" sz="2000" b="1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000" b="1" i="1" dirty="0">
                <a:solidFill>
                  <a:srgbClr val="000000"/>
                </a:solidFill>
                <a:latin typeface="Arial"/>
                <a:ea typeface="Calibri"/>
              </a:rPr>
              <a:t>Для педагогов:</a:t>
            </a:r>
            <a:r>
              <a:rPr lang="ru-RU" dirty="0">
                <a:solidFill>
                  <a:srgbClr val="000000"/>
                </a:solidFill>
                <a:latin typeface="Arial"/>
                <a:ea typeface="Calibri"/>
              </a:rPr>
              <a:t/>
            </a:r>
            <a:br>
              <a:rPr lang="ru-RU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000" b="1" dirty="0">
                <a:solidFill>
                  <a:srgbClr val="000000"/>
                </a:solidFill>
                <a:latin typeface="Arial"/>
                <a:ea typeface="Calibri"/>
              </a:rPr>
              <a:t>•Развитие творческого потенциала ребенка;</a:t>
            </a:r>
            <a:br>
              <a:rPr lang="ru-RU" sz="2000" b="1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000" b="1" dirty="0">
                <a:solidFill>
                  <a:srgbClr val="000000"/>
                </a:solidFill>
                <a:latin typeface="Arial"/>
                <a:ea typeface="Calibri"/>
              </a:rPr>
              <a:t>•Показать родителям знания и умения детей, приобретенные в ходе реализации проекта.</a:t>
            </a:r>
            <a:br>
              <a:rPr lang="ru-RU" sz="2000" b="1" dirty="0">
                <a:solidFill>
                  <a:srgbClr val="000000"/>
                </a:solidFill>
                <a:latin typeface="Arial"/>
                <a:ea typeface="Calibri"/>
              </a:rPr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69126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586"/>
          <a:stretch/>
        </p:blipFill>
        <p:spPr>
          <a:xfrm>
            <a:off x="-17378" y="23311"/>
            <a:ext cx="917875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56" y="2132856"/>
            <a:ext cx="3899925" cy="2924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6085" y="2132856"/>
            <a:ext cx="3923928" cy="29429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47664" y="1191315"/>
            <a:ext cx="5742384" cy="941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Наша библиотека</a:t>
            </a:r>
            <a:endParaRPr lang="ru-RU" sz="4800" b="1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988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2142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350195"/>
            <a:ext cx="4032448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348880"/>
            <a:ext cx="4128459" cy="309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3912279"/>
            <a:ext cx="3133593" cy="23501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758741"/>
            <a:ext cx="7200800" cy="1718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Рассматриваем, познаем…</a:t>
            </a:r>
            <a:endParaRPr lang="ru-RU" sz="4800" b="1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37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2492896"/>
            <a:ext cx="3851920" cy="3609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97" r="11291"/>
          <a:stretch/>
        </p:blipFill>
        <p:spPr>
          <a:xfrm>
            <a:off x="1475656" y="2492896"/>
            <a:ext cx="2310295" cy="35323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6064" y="742110"/>
            <a:ext cx="8028384" cy="191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Работаем художниками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иллюстраторами</a:t>
            </a:r>
            <a:endParaRPr lang="ru-RU" sz="4800" b="1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118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254</TotalTime>
  <Words>114</Words>
  <Application>Microsoft Office PowerPoint</Application>
  <PresentationFormat>Экран (4:3)</PresentationFormat>
  <Paragraphs>26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Волна</vt:lpstr>
      <vt:lpstr>       Муниципальное дошкольное образовательное учреждение  «Детский сад №61»  Педагогический проект по русским народным сказкам «В гостях у сказки»  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 «Русские народные сказки»</dc:title>
  <dc:creator>SEMENOV FAMILY</dc:creator>
  <cp:lastModifiedBy>61-2</cp:lastModifiedBy>
  <cp:revision>25</cp:revision>
  <dcterms:created xsi:type="dcterms:W3CDTF">2017-05-11T18:50:45Z</dcterms:created>
  <dcterms:modified xsi:type="dcterms:W3CDTF">2008-12-31T21:13:33Z</dcterms:modified>
</cp:coreProperties>
</file>