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71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D0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9807" y="2000212"/>
            <a:ext cx="6564385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МИП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«Организационно-методическое сопровождение педагогов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ФГОС ДО»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713" y="3826736"/>
            <a:ext cx="1828571" cy="2828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848" y="472665"/>
            <a:ext cx="1276190" cy="12285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0030" y="177254"/>
            <a:ext cx="291517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мэрии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Ярославля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7517" y="178778"/>
            <a:ext cx="2684479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Сетевое взаимодействие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МДОУ № 6, 61, 69, 149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г. Ярославля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25030" y="6460959"/>
            <a:ext cx="149393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2014 - 2016 г.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99126" y="1373940"/>
            <a:ext cx="7886700" cy="80094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 профессиональной деятельности по реализации ФГОС ДО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2"/>
          <a:stretch/>
        </p:blipFill>
        <p:spPr bwMode="auto">
          <a:xfrm>
            <a:off x="699126" y="-16778"/>
            <a:ext cx="7748588" cy="1373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0" r="7798" b="3486"/>
          <a:stretch/>
        </p:blipFill>
        <p:spPr>
          <a:xfrm>
            <a:off x="230057" y="2933136"/>
            <a:ext cx="2372604" cy="347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dmin\Desktop\P10405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76" y="2550286"/>
            <a:ext cx="2914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C:\Users\Admin\Desktop\IMG_33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76" y="4719376"/>
            <a:ext cx="296862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82" y="4673046"/>
            <a:ext cx="2701255" cy="2025942"/>
          </a:xfrm>
          <a:prstGeom prst="rect">
            <a:avLst/>
          </a:prstGeom>
        </p:spPr>
      </p:pic>
      <p:pic>
        <p:nvPicPr>
          <p:cNvPr id="3076" name="Рисунок 70658" descr="C:\Users\Пользователь\Desktop\seminar-praktikum_22.04.2014_g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82" y="2746819"/>
            <a:ext cx="2615073" cy="180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2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89822" y="1400022"/>
            <a:ext cx="7886700" cy="80094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 профессиональной деятельности по реализации ФГОС ДО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" t="5872" r="8532" b="4709"/>
          <a:stretch/>
        </p:blipFill>
        <p:spPr>
          <a:xfrm>
            <a:off x="6172652" y="2600587"/>
            <a:ext cx="2603870" cy="3892492"/>
          </a:xfrm>
          <a:prstGeom prst="rect">
            <a:avLst/>
          </a:prstGeom>
        </p:spPr>
      </p:pic>
      <p:pic>
        <p:nvPicPr>
          <p:cNvPr id="4098" name="Рисунок 70656" descr="C:\Users\Пользователь\Desktop\совещание заведующих 20 ноября 2015\совещание заведующих 20 ноября 2015\IMG_8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78" y="4678422"/>
            <a:ext cx="2818700" cy="19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070" descr="C:\Users\Пользователь\Desktop\совещание заведующих 20 ноября 2015\совещание заведующих 20 ноября 2015\IMG_84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4" y="2447128"/>
            <a:ext cx="2699681" cy="202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2071" descr="C:\Users\Пользователь\Desktop\совещание заведующих 20 ноября 2015\совещание заведующих 20 ноября 2015\IMG_84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4" y="4655200"/>
            <a:ext cx="27051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2"/>
          <a:stretch/>
        </p:blipFill>
        <p:spPr bwMode="auto">
          <a:xfrm>
            <a:off x="789461" y="26082"/>
            <a:ext cx="7748588" cy="1373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59" y="2433135"/>
            <a:ext cx="2773939" cy="20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0596" y="1455020"/>
            <a:ext cx="7886700" cy="80094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 профессиональной деятельности по реализации ФГОС ДО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" t="4526" r="6514" b="6422"/>
          <a:stretch/>
        </p:blipFill>
        <p:spPr>
          <a:xfrm>
            <a:off x="213324" y="2950561"/>
            <a:ext cx="2395541" cy="350896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2"/>
          <a:stretch/>
        </p:blipFill>
        <p:spPr bwMode="auto">
          <a:xfrm>
            <a:off x="779652" y="128705"/>
            <a:ext cx="7748588" cy="1373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3" descr="D:\Елена Александровна\Картинки\Фотоархив 14-15\Семинар РППС\100_48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19" y="4509143"/>
            <a:ext cx="2674668" cy="200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49" y="4573618"/>
            <a:ext cx="2994985" cy="1997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19" y="2673990"/>
            <a:ext cx="2604071" cy="1736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49" y="2624816"/>
            <a:ext cx="2994985" cy="18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0596" y="1455020"/>
            <a:ext cx="7886700" cy="80094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 профессиональной деятельности по реализации ФГОС ДО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2"/>
          <a:stretch/>
        </p:blipFill>
        <p:spPr bwMode="auto">
          <a:xfrm>
            <a:off x="779652" y="81080"/>
            <a:ext cx="7748588" cy="1373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56" y="3751290"/>
            <a:ext cx="2536165" cy="1902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40" y="2324103"/>
            <a:ext cx="3805831" cy="28543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175" y="5624501"/>
            <a:ext cx="8329959" cy="123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презентационная площадка – 2015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«Инновационное образовательное пространство муниципальной системы образования города Ярославля»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2" y="3631409"/>
            <a:ext cx="2536842" cy="190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0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90045" y="117991"/>
            <a:ext cx="7886700" cy="80094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педагогов ДОУ по реализации ФГОС ДО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6"/>
          <a:stretch/>
        </p:blipFill>
        <p:spPr bwMode="auto">
          <a:xfrm>
            <a:off x="0" y="0"/>
            <a:ext cx="1325461" cy="3590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6"/>
          <a:stretch/>
        </p:blipFill>
        <p:spPr bwMode="auto">
          <a:xfrm>
            <a:off x="0" y="3267512"/>
            <a:ext cx="1325461" cy="3590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14737"/>
          <a:stretch/>
        </p:blipFill>
        <p:spPr>
          <a:xfrm rot="1026981">
            <a:off x="6855267" y="2722112"/>
            <a:ext cx="1793010" cy="3638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17143"/>
          <a:stretch/>
        </p:blipFill>
        <p:spPr>
          <a:xfrm>
            <a:off x="5776870" y="1417632"/>
            <a:ext cx="1509692" cy="3213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8" r="12019"/>
          <a:stretch/>
        </p:blipFill>
        <p:spPr>
          <a:xfrm rot="954889">
            <a:off x="2040996" y="2507460"/>
            <a:ext cx="2046914" cy="3829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1" r="18504"/>
          <a:stretch/>
        </p:blipFill>
        <p:spPr>
          <a:xfrm>
            <a:off x="1084644" y="1584471"/>
            <a:ext cx="1575294" cy="3478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2274" r="15281"/>
          <a:stretch/>
        </p:blipFill>
        <p:spPr>
          <a:xfrm rot="20658091">
            <a:off x="4531202" y="2561011"/>
            <a:ext cx="1870818" cy="39607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731785">
            <a:off x="6887119" y="6043056"/>
            <a:ext cx="1417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Ярославль, 2015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630880">
            <a:off x="5369466" y="6070549"/>
            <a:ext cx="14177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Ярославль, 2015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0294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 = планируемые продукты проекта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0777" y="2295408"/>
            <a:ext cx="5964573" cy="392083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описания модели организационно-методического сопровождения педагогов в условиях реализации ФГОС ДО</a:t>
            </a:r>
          </a:p>
          <a:p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материалов по сопровождению педагогов, работающих с различными категориями воспитанников.</a:t>
            </a:r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Пользователь\Desktop\Документы ДОУ МОИ\КАРТИНКИ\День знаний\0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8" y="3490117"/>
            <a:ext cx="2286000" cy="2998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9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1663" y="1775458"/>
            <a:ext cx="53350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55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0" descr="C:\Users\Пользователь\Desktop\Документы ДОУ МОИ\КАРТИНКИ\День знаний\metod-rabota-300x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" b="-69"/>
          <a:stretch>
            <a:fillRect/>
          </a:stretch>
        </p:blipFill>
        <p:spPr bwMode="auto">
          <a:xfrm>
            <a:off x="3514518" y="2453532"/>
            <a:ext cx="2365545" cy="17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1063" y="89496"/>
            <a:ext cx="5380247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адпись 10"/>
          <p:cNvSpPr txBox="1">
            <a:spLocks noChangeArrowheads="1"/>
          </p:cNvSpPr>
          <p:nvPr/>
        </p:nvSpPr>
        <p:spPr bwMode="auto">
          <a:xfrm>
            <a:off x="193180" y="966714"/>
            <a:ext cx="3548063" cy="1934260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Руководитель проекта: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</a:rPr>
              <a:t>Плескевич М. В. – </a:t>
            </a:r>
            <a:r>
              <a:rPr kumimoji="0" lang="ru-RU" sz="2000" b="0" i="1" u="none" strike="noStrike" cap="none" normalizeH="0" baseline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</a:rPr>
              <a:t>начальник отдела дошкольного образования департамента мэрии г. Ярославля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адпись 9"/>
          <p:cNvSpPr txBox="1">
            <a:spLocks noChangeArrowheads="1"/>
          </p:cNvSpPr>
          <p:nvPr/>
        </p:nvSpPr>
        <p:spPr bwMode="auto">
          <a:xfrm>
            <a:off x="193180" y="3109687"/>
            <a:ext cx="3570287" cy="3440112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Координаторы проекта: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3399"/>
              </a:buClr>
              <a:buSzTx/>
              <a:buFont typeface="Symbol" panose="05050102010706020507" pitchFamily="18" charset="2"/>
              <a:buChar char="·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</a:rPr>
              <a:t>Круглова Е. В. –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</a:rPr>
              <a:t>главный специалист отдела дошкольного образования департамента мэрии г. Ярославля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Symbol" panose="05050102010706020507" pitchFamily="18" charset="2"/>
              <a:buChar char="·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</a:rPr>
              <a:t>Сысуева Л. Ю. –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</a:rPr>
              <a:t>методист Городского центра развития образования г. Ярославля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Надпись 15"/>
          <p:cNvSpPr txBox="1">
            <a:spLocks noChangeArrowheads="1"/>
          </p:cNvSpPr>
          <p:nvPr/>
        </p:nvSpPr>
        <p:spPr bwMode="auto">
          <a:xfrm>
            <a:off x="3944647" y="966714"/>
            <a:ext cx="5078412" cy="609600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Сетевое взаимодействие МДОУ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12"/>
          <p:cNvSpPr txBox="1">
            <a:spLocks noChangeArrowheads="1"/>
          </p:cNvSpPr>
          <p:nvPr/>
        </p:nvSpPr>
        <p:spPr bwMode="auto">
          <a:xfrm>
            <a:off x="5624565" y="1954824"/>
            <a:ext cx="3352800" cy="946150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МДОУ «Детский сад № 6»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Руководитель: Тищенко Е. В.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Надпись 17"/>
          <p:cNvSpPr txBox="1">
            <a:spLocks noChangeArrowheads="1"/>
          </p:cNvSpPr>
          <p:nvPr/>
        </p:nvSpPr>
        <p:spPr bwMode="auto">
          <a:xfrm>
            <a:off x="5599615" y="3142211"/>
            <a:ext cx="3406775" cy="925512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МДОУ «Детский сад № 61»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Руководитель: Кузьмина И. В.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Надпись 18"/>
          <p:cNvSpPr txBox="1">
            <a:spLocks noChangeArrowheads="1"/>
          </p:cNvSpPr>
          <p:nvPr/>
        </p:nvSpPr>
        <p:spPr bwMode="auto">
          <a:xfrm>
            <a:off x="5582947" y="4372543"/>
            <a:ext cx="3440112" cy="914400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МДОУ «Детский сад № 69»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Руководитель: Овчарова Г. М.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Надпись 19"/>
          <p:cNvSpPr txBox="1">
            <a:spLocks noChangeArrowheads="1"/>
          </p:cNvSpPr>
          <p:nvPr/>
        </p:nvSpPr>
        <p:spPr bwMode="auto">
          <a:xfrm>
            <a:off x="5608690" y="5550405"/>
            <a:ext cx="3384550" cy="903287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МДОУ «Детский сад № 149»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Руководитель: Яцина Е. 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59" name="Соединительная линия уступом 32"/>
          <p:cNvCxnSpPr>
            <a:cxnSpLocks noChangeShapeType="1"/>
          </p:cNvCxnSpPr>
          <p:nvPr/>
        </p:nvCxnSpPr>
        <p:spPr bwMode="auto">
          <a:xfrm>
            <a:off x="1498742" y="684124"/>
            <a:ext cx="6084888" cy="260350"/>
          </a:xfrm>
          <a:prstGeom prst="bentConnector3">
            <a:avLst>
              <a:gd name="adj1" fmla="val 99995"/>
            </a:avLst>
          </a:prstGeom>
          <a:noFill/>
          <a:ln w="19050" algn="ctr">
            <a:solidFill>
              <a:srgbClr val="00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0" name="Соединительная линия уступом 30"/>
          <p:cNvCxnSpPr>
            <a:cxnSpLocks noChangeShapeType="1"/>
          </p:cNvCxnSpPr>
          <p:nvPr/>
        </p:nvCxnSpPr>
        <p:spPr bwMode="auto">
          <a:xfrm flipV="1">
            <a:off x="1086724" y="6453692"/>
            <a:ext cx="6629400" cy="327025"/>
          </a:xfrm>
          <a:prstGeom prst="bentConnector3">
            <a:avLst>
              <a:gd name="adj1" fmla="val 100000"/>
            </a:avLst>
          </a:prstGeom>
          <a:noFill/>
          <a:ln w="19050" algn="ctr">
            <a:solidFill>
              <a:srgbClr val="00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Прямая со стрелкой 16"/>
          <p:cNvCxnSpPr/>
          <p:nvPr/>
        </p:nvCxnSpPr>
        <p:spPr>
          <a:xfrm>
            <a:off x="1498742" y="681352"/>
            <a:ext cx="0" cy="272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661020" y="2900974"/>
            <a:ext cx="0" cy="20871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1086724" y="6549799"/>
            <a:ext cx="0" cy="23091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303003" y="1576314"/>
            <a:ext cx="0" cy="35753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9" idx="2"/>
            <a:endCxn id="10" idx="0"/>
          </p:cNvCxnSpPr>
          <p:nvPr/>
        </p:nvCxnSpPr>
        <p:spPr>
          <a:xfrm>
            <a:off x="7300965" y="2900974"/>
            <a:ext cx="2038" cy="24123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0" idx="2"/>
            <a:endCxn id="11" idx="0"/>
          </p:cNvCxnSpPr>
          <p:nvPr/>
        </p:nvCxnSpPr>
        <p:spPr>
          <a:xfrm>
            <a:off x="7303003" y="4067723"/>
            <a:ext cx="0" cy="30482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54" name="Прямая соединительная линия 2053"/>
          <p:cNvCxnSpPr>
            <a:stCxn id="11" idx="2"/>
            <a:endCxn id="12" idx="0"/>
          </p:cNvCxnSpPr>
          <p:nvPr/>
        </p:nvCxnSpPr>
        <p:spPr>
          <a:xfrm flipH="1">
            <a:off x="7300965" y="5286943"/>
            <a:ext cx="2038" cy="26346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1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46" y="234636"/>
            <a:ext cx="8808440" cy="54889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непрерывного профессионального развития каждого педагогического работника</a:t>
            </a:r>
            <a: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2095734" y="3813333"/>
            <a:ext cx="5105400" cy="555625"/>
            <a:chOff x="1248" y="1440"/>
            <a:chExt cx="3216" cy="350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2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2184300" y="1203213"/>
            <a:ext cx="5105400" cy="555625"/>
            <a:chOff x="1248" y="2030"/>
            <a:chExt cx="3216" cy="350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2133600" y="2053033"/>
            <a:ext cx="5105400" cy="555625"/>
            <a:chOff x="1248" y="2640"/>
            <a:chExt cx="3216" cy="350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2133600" y="2911854"/>
            <a:ext cx="5105400" cy="555625"/>
            <a:chOff x="1248" y="3230"/>
            <a:chExt cx="3216" cy="350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98" name="Group 22"/>
          <p:cNvGrpSpPr>
            <a:grpSpLocks/>
          </p:cNvGrpSpPr>
          <p:nvPr/>
        </p:nvGrpSpPr>
        <p:grpSpPr bwMode="auto">
          <a:xfrm>
            <a:off x="2133600" y="5127625"/>
            <a:ext cx="5105400" cy="555625"/>
            <a:chOff x="1248" y="3230"/>
            <a:chExt cx="3216" cy="350"/>
          </a:xfrm>
        </p:grpSpPr>
        <p:sp>
          <p:nvSpPr>
            <p:cNvPr id="99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911024" y="835622"/>
            <a:ext cx="553248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методического сопровождения педагогических и руководящих работников в рамках</a:t>
            </a:r>
            <a:r>
              <a:rPr lang="ru-RU" sz="2000" b="1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ФГОС ДО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7633" y="1958653"/>
            <a:ext cx="568354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Транслировать опыт реализации ФГОС ДО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2494" y="2634147"/>
            <a:ext cx="5708680" cy="920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b="1" dirty="0">
                <a:solidFill>
                  <a:srgbClr val="385623"/>
                </a:solidFill>
                <a:latin typeface="Times New Roman" panose="02020603050405020304" pitchFamily="18" charset="0"/>
              </a:rPr>
              <a:t>Систематизировать опыт работы участников проекта в рамках работы муниципальной инновационной площадки</a:t>
            </a:r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9818" y="3663144"/>
            <a:ext cx="5572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b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Информировать о результатах работы педагогическое сообщество МСО</a:t>
            </a:r>
            <a:endParaRPr lang="ru-RU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7179" y="4445159"/>
            <a:ext cx="5633995" cy="236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Оформить продукт проекта: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i="1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модели организационно-методического сопровождения педагогов в</a:t>
            </a:r>
            <a:r>
              <a:rPr lang="ru-RU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3856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условиях реализации ФГОС ДО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i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банка материалов по сопровождению педагогов, работающих с различными категориями воспитанников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113" y="2808713"/>
            <a:ext cx="142866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endCxn id="8" idx="3"/>
          </p:cNvCxnSpPr>
          <p:nvPr/>
        </p:nvCxnSpPr>
        <p:spPr>
          <a:xfrm flipH="1">
            <a:off x="1646774" y="1585519"/>
            <a:ext cx="613726" cy="1484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3"/>
          </p:cNvCxnSpPr>
          <p:nvPr/>
        </p:nvCxnSpPr>
        <p:spPr>
          <a:xfrm flipH="1">
            <a:off x="1646774" y="2441305"/>
            <a:ext cx="563026" cy="629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8" idx="3"/>
          </p:cNvCxnSpPr>
          <p:nvPr/>
        </p:nvCxnSpPr>
        <p:spPr>
          <a:xfrm flipH="1" flipV="1">
            <a:off x="1646774" y="3070323"/>
            <a:ext cx="563026" cy="215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8" idx="3"/>
          </p:cNvCxnSpPr>
          <p:nvPr/>
        </p:nvCxnSpPr>
        <p:spPr>
          <a:xfrm flipH="1" flipV="1">
            <a:off x="1646774" y="3070323"/>
            <a:ext cx="552328" cy="765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3"/>
          </p:cNvCxnSpPr>
          <p:nvPr/>
        </p:nvCxnSpPr>
        <p:spPr>
          <a:xfrm flipH="1" flipV="1">
            <a:off x="1646774" y="3070323"/>
            <a:ext cx="592330" cy="2094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9268"/>
            <a:ext cx="7886700" cy="80094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сопровождения педагогов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56869"/>
            <a:ext cx="7886700" cy="89762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организационно-методическое сопровождение деятельности коллектива по созданию психолого-педагогических условий реализации ФГОС ДО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651" y="2952925"/>
            <a:ext cx="7886699" cy="36486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повышения психолого-педагогической компетенции воспитателя (курсовая подготовка педагогического персонала по заявленной теме, организация методических мероприятий).</a:t>
            </a:r>
            <a:endParaRPr lang="ru-RU" sz="11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программ по гармонизации психического развития детей на основе анализа существующих.</a:t>
            </a:r>
            <a:endParaRPr lang="ru-RU" sz="11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Отбор и апробация наиболее эффективных средств и методов в образовательной практике педагогов.</a:t>
            </a:r>
            <a:endParaRPr lang="ru-RU" sz="11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Систематизация средств и методов, используемых педагогами в работе с разными категориями воспитанников.</a:t>
            </a:r>
            <a:endParaRPr lang="ru-RU" sz="11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моделей психологического и социально-педагогического сопровождения разных категорий воспитанников.</a:t>
            </a:r>
            <a:endParaRPr lang="ru-RU" sz="11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Сохранить и развить индивидуальность педагога.</a:t>
            </a:r>
            <a:endParaRPr lang="ru-RU" sz="11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6412" y="2351147"/>
            <a:ext cx="125117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stCxn id="2" idx="2"/>
            <a:endCxn id="3" idx="0"/>
          </p:cNvCxnSpPr>
          <p:nvPr/>
        </p:nvCxnSpPr>
        <p:spPr>
          <a:xfrm>
            <a:off x="4572000" y="860212"/>
            <a:ext cx="0" cy="29665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2"/>
            <a:endCxn id="6" idx="0"/>
          </p:cNvCxnSpPr>
          <p:nvPr/>
        </p:nvCxnSpPr>
        <p:spPr>
          <a:xfrm>
            <a:off x="4572000" y="2054490"/>
            <a:ext cx="0" cy="29665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6" idx="2"/>
            <a:endCxn id="5" idx="0"/>
          </p:cNvCxnSpPr>
          <p:nvPr/>
        </p:nvCxnSpPr>
        <p:spPr>
          <a:xfrm>
            <a:off x="4572000" y="2812812"/>
            <a:ext cx="1" cy="140113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705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реализации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77774"/>
            <a:ext cx="7886700" cy="147124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Создание планов повышения профессиональной компетентности педагогов и их реализация через организацию различных форм методической работы, функционирование системы стимулирования деятельности педагога.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3243949"/>
            <a:ext cx="7886700" cy="7170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сопровождения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4303444"/>
            <a:ext cx="179004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Комплексность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5164" y="4303444"/>
            <a:ext cx="18501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5022523"/>
            <a:ext cx="250830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Междисциплинарный подход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5552" y="5022523"/>
            <a:ext cx="2439798" cy="6528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интересов ребёнка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377" y="5807373"/>
            <a:ext cx="3273245" cy="9295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Командный подход, согласованная работа всех специалистов сопровождения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4" idx="2"/>
            <a:endCxn id="5" idx="3"/>
          </p:cNvCxnSpPr>
          <p:nvPr/>
        </p:nvCxnSpPr>
        <p:spPr>
          <a:xfrm flipH="1">
            <a:off x="2418692" y="3961002"/>
            <a:ext cx="2153308" cy="527108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2"/>
            <a:endCxn id="7" idx="3"/>
          </p:cNvCxnSpPr>
          <p:nvPr/>
        </p:nvCxnSpPr>
        <p:spPr>
          <a:xfrm flipH="1">
            <a:off x="3136958" y="3961002"/>
            <a:ext cx="1435042" cy="138468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  <a:endCxn id="9" idx="0"/>
          </p:cNvCxnSpPr>
          <p:nvPr/>
        </p:nvCxnSpPr>
        <p:spPr>
          <a:xfrm>
            <a:off x="4572000" y="3961002"/>
            <a:ext cx="0" cy="1846371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2"/>
            <a:endCxn id="6" idx="1"/>
          </p:cNvCxnSpPr>
          <p:nvPr/>
        </p:nvCxnSpPr>
        <p:spPr>
          <a:xfrm>
            <a:off x="4572000" y="3961002"/>
            <a:ext cx="2093164" cy="527108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2"/>
            <a:endCxn id="8" idx="1"/>
          </p:cNvCxnSpPr>
          <p:nvPr/>
        </p:nvCxnSpPr>
        <p:spPr>
          <a:xfrm>
            <a:off x="4572000" y="3961002"/>
            <a:ext cx="1503552" cy="1387939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" idx="2"/>
            <a:endCxn id="3" idx="0"/>
          </p:cNvCxnSpPr>
          <p:nvPr/>
        </p:nvCxnSpPr>
        <p:spPr>
          <a:xfrm>
            <a:off x="4572000" y="1082180"/>
            <a:ext cx="0" cy="39559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6554" y="159478"/>
            <a:ext cx="6120765" cy="745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этап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адпись 53"/>
          <p:cNvSpPr txBox="1"/>
          <p:nvPr/>
        </p:nvSpPr>
        <p:spPr>
          <a:xfrm>
            <a:off x="1606554" y="2628557"/>
            <a:ext cx="6120765" cy="13639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Наблюдения за деятельностью педагогов (карты наблюдений)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Беседы, анкетирование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диагностика (тестирование)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адпись 54"/>
          <p:cNvSpPr txBox="1"/>
          <p:nvPr/>
        </p:nvSpPr>
        <p:spPr>
          <a:xfrm>
            <a:off x="1621159" y="4260835"/>
            <a:ext cx="6106160" cy="7112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запроса на индивидуальное сопровождение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адпись 55"/>
          <p:cNvSpPr txBox="1"/>
          <p:nvPr/>
        </p:nvSpPr>
        <p:spPr>
          <a:xfrm>
            <a:off x="1621159" y="5252472"/>
            <a:ext cx="6109970" cy="76898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дефицита профессиональной компетентности педагогического коллектива в целом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Рисунок 6" descr="F:\Презентационная площадка\День знаний\schoolbook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26"/>
          <a:stretch/>
        </p:blipFill>
        <p:spPr bwMode="auto">
          <a:xfrm>
            <a:off x="1606554" y="1136276"/>
            <a:ext cx="5863779" cy="1014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Соединительная линия уступом 8"/>
          <p:cNvCxnSpPr>
            <a:stCxn id="2" idx="1"/>
            <a:endCxn id="6" idx="1"/>
          </p:cNvCxnSpPr>
          <p:nvPr/>
        </p:nvCxnSpPr>
        <p:spPr>
          <a:xfrm rot="10800000" flipH="1" flipV="1">
            <a:off x="1606553" y="532183"/>
            <a:ext cx="14605" cy="5104781"/>
          </a:xfrm>
          <a:prstGeom prst="bentConnector3">
            <a:avLst>
              <a:gd name="adj1" fmla="val -6332667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10800000" flipV="1">
            <a:off x="7720016" y="526291"/>
            <a:ext cx="14605" cy="5104781"/>
          </a:xfrm>
          <a:prstGeom prst="bentConnector3">
            <a:avLst>
              <a:gd name="adj1" fmla="val -6332667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5" idx="1"/>
          </p:cNvCxnSpPr>
          <p:nvPr/>
        </p:nvCxnSpPr>
        <p:spPr>
          <a:xfrm>
            <a:off x="704675" y="4616435"/>
            <a:ext cx="916484" cy="0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4" idx="1"/>
          </p:cNvCxnSpPr>
          <p:nvPr/>
        </p:nvCxnSpPr>
        <p:spPr>
          <a:xfrm>
            <a:off x="704674" y="3310547"/>
            <a:ext cx="901880" cy="0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4" idx="3"/>
          </p:cNvCxnSpPr>
          <p:nvPr/>
        </p:nvCxnSpPr>
        <p:spPr>
          <a:xfrm flipH="1">
            <a:off x="7727319" y="3310547"/>
            <a:ext cx="921731" cy="0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5" idx="3"/>
          </p:cNvCxnSpPr>
          <p:nvPr/>
        </p:nvCxnSpPr>
        <p:spPr>
          <a:xfrm flipH="1">
            <a:off x="7727319" y="4616435"/>
            <a:ext cx="938509" cy="0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0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06554" y="159478"/>
            <a:ext cx="6120765" cy="745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адпись 63"/>
          <p:cNvSpPr txBox="1"/>
          <p:nvPr/>
        </p:nvSpPr>
        <p:spPr>
          <a:xfrm>
            <a:off x="1617349" y="2225180"/>
            <a:ext cx="6109970" cy="9144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работы по методическому сопровождению</a:t>
            </a:r>
            <a:endParaRPr lang="ru-RU" sz="1100" b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F:\Презентационная площадка\День знаний\schoolbook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26"/>
          <a:stretch/>
        </p:blipFill>
        <p:spPr bwMode="auto">
          <a:xfrm>
            <a:off x="1606554" y="1102029"/>
            <a:ext cx="5863779" cy="1014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Надпись 65"/>
          <p:cNvSpPr txBox="1"/>
          <p:nvPr/>
        </p:nvSpPr>
        <p:spPr>
          <a:xfrm>
            <a:off x="937214" y="3410612"/>
            <a:ext cx="2142957" cy="335930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плана методической работы с коллективом по приоритетным направлениям повышения профессиональной компетентности коллектива в целом (ППН – план по приоритетным направлениям)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64"/>
          <p:cNvSpPr txBox="1"/>
          <p:nvPr/>
        </p:nvSpPr>
        <p:spPr>
          <a:xfrm>
            <a:off x="3735214" y="4026714"/>
            <a:ext cx="1863443" cy="274320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индивидуального плана повышения профессиональной компетентности педагога (ИППК -  индивидуальный план повышения компетентности)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Надпись 66"/>
          <p:cNvSpPr txBox="1"/>
          <p:nvPr/>
        </p:nvSpPr>
        <p:spPr>
          <a:xfrm>
            <a:off x="6194976" y="3410612"/>
            <a:ext cx="2433267" cy="335930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банка методических рекомендаций по реализации ИППК педагогов, работающих в условиях: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группы компенсирующей направленности 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группы комбинированной направленности,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группы, которые посещают дети с нарушениями эмоционально-волевой сферы.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>
            <a:stCxn id="6" idx="2"/>
            <a:endCxn id="8" idx="0"/>
          </p:cNvCxnSpPr>
          <p:nvPr/>
        </p:nvCxnSpPr>
        <p:spPr>
          <a:xfrm flipH="1">
            <a:off x="2008693" y="3139580"/>
            <a:ext cx="2663641" cy="271032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" idx="2"/>
            <a:endCxn id="9" idx="0"/>
          </p:cNvCxnSpPr>
          <p:nvPr/>
        </p:nvCxnSpPr>
        <p:spPr>
          <a:xfrm flipH="1">
            <a:off x="4666936" y="3139580"/>
            <a:ext cx="5398" cy="88713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10" idx="0"/>
          </p:cNvCxnSpPr>
          <p:nvPr/>
        </p:nvCxnSpPr>
        <p:spPr>
          <a:xfrm>
            <a:off x="4672334" y="3139580"/>
            <a:ext cx="2739276" cy="271032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5" idx="1"/>
            <a:endCxn id="6" idx="1"/>
          </p:cNvCxnSpPr>
          <p:nvPr/>
        </p:nvCxnSpPr>
        <p:spPr>
          <a:xfrm rot="10800000" flipH="1" flipV="1">
            <a:off x="1606553" y="532184"/>
            <a:ext cx="10795" cy="2150196"/>
          </a:xfrm>
          <a:prstGeom prst="bentConnector3">
            <a:avLst>
              <a:gd name="adj1" fmla="val -2117647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rot="10800000" flipV="1">
            <a:off x="7716524" y="489937"/>
            <a:ext cx="10795" cy="2150196"/>
          </a:xfrm>
          <a:prstGeom prst="bentConnector3">
            <a:avLst>
              <a:gd name="adj1" fmla="val -2117647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6554" y="159478"/>
            <a:ext cx="6120765" cy="745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Содержательный этап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дпись 75"/>
          <p:cNvSpPr txBox="1"/>
          <p:nvPr/>
        </p:nvSpPr>
        <p:spPr>
          <a:xfrm>
            <a:off x="736275" y="2313262"/>
            <a:ext cx="7861323" cy="8246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Непосредственное сопровождение педагогов и всего 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коллектива 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ИППК и ППН</a:t>
            </a:r>
          </a:p>
        </p:txBody>
      </p:sp>
      <p:sp>
        <p:nvSpPr>
          <p:cNvPr id="6" name="Надпись 77"/>
          <p:cNvSpPr txBox="1"/>
          <p:nvPr/>
        </p:nvSpPr>
        <p:spPr>
          <a:xfrm>
            <a:off x="1357479" y="3335083"/>
            <a:ext cx="6618912" cy="60887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организации работы по сопровождению</a:t>
            </a:r>
            <a:endParaRPr lang="ru-RU" sz="20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F:\Презентационная площадка\День знаний\schoolbook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26"/>
          <a:stretch/>
        </p:blipFill>
        <p:spPr bwMode="auto">
          <a:xfrm>
            <a:off x="1606554" y="1102029"/>
            <a:ext cx="5863779" cy="1014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Надпись 79"/>
          <p:cNvSpPr txBox="1"/>
          <p:nvPr/>
        </p:nvSpPr>
        <p:spPr>
          <a:xfrm>
            <a:off x="1044293" y="4183166"/>
            <a:ext cx="3554276" cy="230152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Молодых педагогов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Консультации, просмотр образовательной деятельности, семинары,  практикумы, школа молодого педагога, организация обратной связи: воспитатель-наставник-методист и др.</a:t>
            </a:r>
            <a:endParaRPr lang="ru-RU" sz="16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80"/>
          <p:cNvSpPr txBox="1"/>
          <p:nvPr/>
        </p:nvSpPr>
        <p:spPr>
          <a:xfrm>
            <a:off x="4666935" y="4183166"/>
            <a:ext cx="3633687" cy="230152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Опытных педагогов</a:t>
            </a:r>
            <a:endParaRPr lang="ru-RU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Консультации, мастер классы, тренинги, показ образовательной деятельности, творческие группы, наставничество, самообразование, </a:t>
            </a:r>
            <a:r>
              <a:rPr lang="ru-RU" sz="1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тьюторство</a:t>
            </a: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конференции, и др.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ctr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1" name="Соединительная линия уступом 10"/>
          <p:cNvCxnSpPr>
            <a:stCxn id="4" idx="1"/>
            <a:endCxn id="5" idx="1"/>
          </p:cNvCxnSpPr>
          <p:nvPr/>
        </p:nvCxnSpPr>
        <p:spPr>
          <a:xfrm rot="10800000" flipV="1">
            <a:off x="736276" y="532183"/>
            <a:ext cx="870279" cy="2193419"/>
          </a:xfrm>
          <a:prstGeom prst="bentConnector3">
            <a:avLst>
              <a:gd name="adj1" fmla="val 126267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 rot="10800000" flipH="1" flipV="1">
            <a:off x="7727319" y="535254"/>
            <a:ext cx="870279" cy="2193419"/>
          </a:xfrm>
          <a:prstGeom prst="bentConnector3">
            <a:avLst>
              <a:gd name="adj1" fmla="val 126267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2"/>
            <a:endCxn id="6" idx="0"/>
          </p:cNvCxnSpPr>
          <p:nvPr/>
        </p:nvCxnSpPr>
        <p:spPr>
          <a:xfrm flipH="1">
            <a:off x="4666935" y="3137944"/>
            <a:ext cx="2" cy="197139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2"/>
            <a:endCxn id="8" idx="0"/>
          </p:cNvCxnSpPr>
          <p:nvPr/>
        </p:nvCxnSpPr>
        <p:spPr>
          <a:xfrm flipH="1">
            <a:off x="2821431" y="3943953"/>
            <a:ext cx="1845504" cy="239213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2"/>
            <a:endCxn id="9" idx="0"/>
          </p:cNvCxnSpPr>
          <p:nvPr/>
        </p:nvCxnSpPr>
        <p:spPr>
          <a:xfrm>
            <a:off x="4666935" y="3943953"/>
            <a:ext cx="1816844" cy="239213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6554" y="159478"/>
            <a:ext cx="6120765" cy="745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Оценочный этап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F:\Презентационная площадка\День знаний\schoolbook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26"/>
          <a:stretch/>
        </p:blipFill>
        <p:spPr bwMode="auto">
          <a:xfrm>
            <a:off x="1735046" y="1329944"/>
            <a:ext cx="5863779" cy="1014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адпись 81"/>
          <p:cNvSpPr txBox="1"/>
          <p:nvPr/>
        </p:nvSpPr>
        <p:spPr>
          <a:xfrm>
            <a:off x="1972535" y="2769092"/>
            <a:ext cx="5388800" cy="49207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эффективности сопровождения</a:t>
            </a:r>
            <a:endParaRPr lang="ru-RU" sz="11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82"/>
          <p:cNvSpPr txBox="1"/>
          <p:nvPr/>
        </p:nvSpPr>
        <p:spPr>
          <a:xfrm>
            <a:off x="557843" y="4472403"/>
            <a:ext cx="1724863" cy="120963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профессиональной компетентности педагогов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83"/>
          <p:cNvSpPr txBox="1"/>
          <p:nvPr/>
        </p:nvSpPr>
        <p:spPr>
          <a:xfrm>
            <a:off x="2739287" y="4472401"/>
            <a:ext cx="1668780" cy="120963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основных характеристик личности ребенка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84"/>
          <p:cNvSpPr txBox="1"/>
          <p:nvPr/>
        </p:nvSpPr>
        <p:spPr>
          <a:xfrm>
            <a:off x="4864648" y="4472402"/>
            <a:ext cx="1639570" cy="120963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педагогической компетентности родителей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Надпись 85"/>
          <p:cNvSpPr txBox="1"/>
          <p:nvPr/>
        </p:nvSpPr>
        <p:spPr>
          <a:xfrm>
            <a:off x="6890699" y="4472402"/>
            <a:ext cx="1673239" cy="120963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Удовлетворенность участников образовательных отношений</a:t>
            </a:r>
            <a:endParaRPr lang="ru-RU" sz="11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Соединительная линия уступом 11"/>
          <p:cNvCxnSpPr>
            <a:stCxn id="4" idx="1"/>
            <a:endCxn id="6" idx="1"/>
          </p:cNvCxnSpPr>
          <p:nvPr/>
        </p:nvCxnSpPr>
        <p:spPr>
          <a:xfrm rot="10800000" flipH="1" flipV="1">
            <a:off x="1606553" y="532184"/>
            <a:ext cx="365981" cy="2482946"/>
          </a:xfrm>
          <a:prstGeom prst="bentConnector3">
            <a:avLst>
              <a:gd name="adj1" fmla="val -62462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10800000" flipV="1">
            <a:off x="7361337" y="532184"/>
            <a:ext cx="365981" cy="2482946"/>
          </a:xfrm>
          <a:prstGeom prst="bentConnector3">
            <a:avLst>
              <a:gd name="adj1" fmla="val -62462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7" idx="0"/>
          </p:cNvCxnSpPr>
          <p:nvPr/>
        </p:nvCxnSpPr>
        <p:spPr>
          <a:xfrm flipH="1">
            <a:off x="1420275" y="3261168"/>
            <a:ext cx="3246660" cy="1211235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2"/>
            <a:endCxn id="8" idx="0"/>
          </p:cNvCxnSpPr>
          <p:nvPr/>
        </p:nvCxnSpPr>
        <p:spPr>
          <a:xfrm flipH="1">
            <a:off x="3573677" y="3261168"/>
            <a:ext cx="1093258" cy="1211233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2"/>
            <a:endCxn id="9" idx="0"/>
          </p:cNvCxnSpPr>
          <p:nvPr/>
        </p:nvCxnSpPr>
        <p:spPr>
          <a:xfrm>
            <a:off x="4666935" y="3261168"/>
            <a:ext cx="1017498" cy="121123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2"/>
            <a:endCxn id="10" idx="0"/>
          </p:cNvCxnSpPr>
          <p:nvPr/>
        </p:nvCxnSpPr>
        <p:spPr>
          <a:xfrm>
            <a:off x="4666935" y="3261168"/>
            <a:ext cx="3060384" cy="121123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602</Words>
  <Application>Microsoft Office PowerPoint</Application>
  <PresentationFormat>Экран (4:3)</PresentationFormat>
  <Paragraphs>103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  Цель проекта: создание системы непрерывного профессионального развития каждого педагогического работника </vt:lpstr>
      <vt:lpstr>Модель сопровождения педагогов</vt:lpstr>
      <vt:lpstr>Механизм реализации</vt:lpstr>
      <vt:lpstr>Аналитический этап </vt:lpstr>
      <vt:lpstr>Организационный этап </vt:lpstr>
      <vt:lpstr>Содержательный этап </vt:lpstr>
      <vt:lpstr>Оценочный этап </vt:lpstr>
      <vt:lpstr>Транслирование опыта профессиональной деятельности по реализации ФГОС ДО</vt:lpstr>
      <vt:lpstr>Транслирование опыта профессиональной деятельности по реализации ФГОС ДО</vt:lpstr>
      <vt:lpstr>Транслирование опыта профессиональной деятельности по реализации ФГОС ДО</vt:lpstr>
      <vt:lpstr>Транслирование опыта профессиональной деятельности по реализации ФГОС ДО</vt:lpstr>
      <vt:lpstr>Методическое сопровождение педагогов ДОУ по реализации ФГОС ДО</vt:lpstr>
      <vt:lpstr>Перспектива = планируемые продукты проекта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</cp:lastModifiedBy>
  <cp:revision>24</cp:revision>
  <dcterms:created xsi:type="dcterms:W3CDTF">2014-11-21T11:00:06Z</dcterms:created>
  <dcterms:modified xsi:type="dcterms:W3CDTF">2016-01-21T11:58:50Z</dcterms:modified>
</cp:coreProperties>
</file>