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doc" ContentType="application/msword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22" r:id="rId1"/>
  </p:sldMasterIdLst>
  <p:notesMasterIdLst>
    <p:notesMasterId r:id="rId24"/>
  </p:notesMasterIdLst>
  <p:handoutMasterIdLst>
    <p:handoutMasterId r:id="rId25"/>
  </p:handoutMasterIdLst>
  <p:sldIdLst>
    <p:sldId id="258" r:id="rId2"/>
    <p:sldId id="329" r:id="rId3"/>
    <p:sldId id="304" r:id="rId4"/>
    <p:sldId id="330" r:id="rId5"/>
    <p:sldId id="331" r:id="rId6"/>
    <p:sldId id="305" r:id="rId7"/>
    <p:sldId id="312" r:id="rId8"/>
    <p:sldId id="327" r:id="rId9"/>
    <p:sldId id="328" r:id="rId10"/>
    <p:sldId id="316" r:id="rId11"/>
    <p:sldId id="313" r:id="rId12"/>
    <p:sldId id="314" r:id="rId13"/>
    <p:sldId id="324" r:id="rId14"/>
    <p:sldId id="317" r:id="rId15"/>
    <p:sldId id="326" r:id="rId16"/>
    <p:sldId id="318" r:id="rId17"/>
    <p:sldId id="320" r:id="rId18"/>
    <p:sldId id="323" r:id="rId19"/>
    <p:sldId id="321" r:id="rId20"/>
    <p:sldId id="322" r:id="rId21"/>
    <p:sldId id="332" r:id="rId22"/>
    <p:sldId id="303" r:id="rId23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5DD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579" autoAdjust="0"/>
  </p:normalViewPr>
  <p:slideViewPr>
    <p:cSldViewPr>
      <p:cViewPr varScale="1">
        <p:scale>
          <a:sx n="104" d="100"/>
          <a:sy n="104" d="100"/>
        </p:scale>
        <p:origin x="1140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74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solidFill>
                  <a:srgbClr val="0070C0"/>
                </a:solidFill>
              </a:defRPr>
            </a:pPr>
            <a:r>
              <a:rPr lang="ru-RU" dirty="0" smtClean="0">
                <a:solidFill>
                  <a:srgbClr val="0070C0"/>
                </a:solidFill>
              </a:rPr>
              <a:t>Анализ</a:t>
            </a:r>
            <a:r>
              <a:rPr lang="ru-RU" baseline="0" dirty="0" smtClean="0">
                <a:solidFill>
                  <a:srgbClr val="0070C0"/>
                </a:solidFill>
              </a:rPr>
              <a:t> бланков обратной связи</a:t>
            </a:r>
            <a:endParaRPr lang="ru-RU" dirty="0">
              <a:solidFill>
                <a:srgbClr val="0070C0"/>
              </a:solidFill>
            </a:endParaRP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2432498133902409"/>
          <c:y val="0.14101013877941931"/>
          <c:w val="0.54131942267494881"/>
          <c:h val="0.4204437139477939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Проценты%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Лист1!$A$2:$A$4</c:f>
              <c:strCache>
                <c:ptCount val="3"/>
                <c:pt idx="0">
                  <c:v>Практическая значимость</c:v>
                </c:pt>
                <c:pt idx="1">
                  <c:v>Полезность теоретической части</c:v>
                </c:pt>
                <c:pt idx="2">
                  <c:v>Продолжение трансляции нашего опыта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1</c:v>
                </c:pt>
                <c:pt idx="1">
                  <c:v>0.9</c:v>
                </c:pt>
                <c:pt idx="2">
                  <c:v>0.95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0776856"/>
        <c:axId val="110775680"/>
      </c:barChart>
      <c:catAx>
        <c:axId val="1107768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txPr>
          <a:bodyPr rot="0"/>
          <a:lstStyle/>
          <a:p>
            <a:pPr>
              <a:defRPr sz="1400" baseline="0"/>
            </a:pPr>
            <a:endParaRPr lang="ru-RU"/>
          </a:p>
        </c:txPr>
        <c:crossAx val="110775680"/>
        <c:crosses val="autoZero"/>
        <c:auto val="1"/>
        <c:lblAlgn val="ctr"/>
        <c:lblOffset val="200"/>
        <c:tickLblSkip val="1"/>
        <c:tickMarkSkip val="2"/>
        <c:noMultiLvlLbl val="0"/>
      </c:catAx>
      <c:valAx>
        <c:axId val="110775680"/>
        <c:scaling>
          <c:orientation val="minMax"/>
          <c:max val="1"/>
          <c:min val="0.1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10776856"/>
        <c:crosses val="autoZero"/>
        <c:crossBetween val="midCat"/>
        <c:majorUnit val="0.1"/>
        <c:minorUnit val="0.1"/>
      </c:valAx>
    </c:plotArea>
    <c:legend>
      <c:legendPos val="r"/>
      <c:legendEntry>
        <c:idx val="0"/>
        <c:txPr>
          <a:bodyPr/>
          <a:lstStyle/>
          <a:p>
            <a:pPr>
              <a:defRPr sz="1600" baseline="0"/>
            </a:pPr>
            <a:endParaRPr lang="ru-RU"/>
          </a:p>
        </c:txPr>
      </c:legendEntry>
      <c:layout>
        <c:manualLayout>
          <c:xMode val="edge"/>
          <c:yMode val="edge"/>
          <c:x val="0.74294953066195379"/>
          <c:y val="0.28338293990067059"/>
          <c:w val="0.19101918546751881"/>
          <c:h val="0.15885317265071169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955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955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955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34B79CC0-EDDF-43BB-896B-B5975BB1B4A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928654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D91FC9E2-DE51-4D29-9A09-5509EBAD2D2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437902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CA1B62-6DD1-4446-80DD-D3598435AE07}" type="slidenum">
              <a:rPr lang="ru-RU" altLang="ru-RU"/>
              <a:pPr/>
              <a:t>1</a:t>
            </a:fld>
            <a:endParaRPr lang="ru-RU" altLang="ru-RU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42367382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-7938" y="-7938"/>
            <a:ext cx="9169401" cy="6873876"/>
            <a:chOff x="-8466" y="-8468"/>
            <a:chExt cx="9169804" cy="6874935"/>
          </a:xfrm>
        </p:grpSpPr>
        <p:cxnSp>
          <p:nvCxnSpPr>
            <p:cNvPr id="5" name="Straight Connector 16"/>
            <p:cNvCxnSpPr/>
            <p:nvPr/>
          </p:nvCxnSpPr>
          <p:spPr>
            <a:xfrm flipV="1">
              <a:off x="5130498" y="4175239"/>
              <a:ext cx="4022902" cy="26832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17"/>
            <p:cNvCxnSpPr/>
            <p:nvPr/>
          </p:nvCxnSpPr>
          <p:spPr>
            <a:xfrm>
              <a:off x="7041932" y="-529"/>
              <a:ext cx="1219254" cy="6859057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Freeform 18"/>
            <p:cNvSpPr/>
            <p:nvPr/>
          </p:nvSpPr>
          <p:spPr>
            <a:xfrm>
              <a:off x="6891113" y="-529"/>
              <a:ext cx="2270225" cy="686699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19"/>
            <p:cNvSpPr/>
            <p:nvPr/>
          </p:nvSpPr>
          <p:spPr>
            <a:xfrm>
              <a:off x="7205452" y="-8468"/>
              <a:ext cx="1947948" cy="6866996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20"/>
            <p:cNvSpPr/>
            <p:nvPr/>
          </p:nvSpPr>
          <p:spPr>
            <a:xfrm>
              <a:off x="6638689" y="3919613"/>
              <a:ext cx="2513123" cy="2938915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21"/>
            <p:cNvSpPr/>
            <p:nvPr/>
          </p:nvSpPr>
          <p:spPr>
            <a:xfrm>
              <a:off x="7010180" y="-8468"/>
              <a:ext cx="2143219" cy="6866996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22"/>
            <p:cNvSpPr/>
            <p:nvPr/>
          </p:nvSpPr>
          <p:spPr>
            <a:xfrm>
              <a:off x="8296112" y="-8468"/>
              <a:ext cx="857288" cy="6866996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23"/>
            <p:cNvSpPr/>
            <p:nvPr/>
          </p:nvSpPr>
          <p:spPr>
            <a:xfrm>
              <a:off x="8077027" y="-8468"/>
              <a:ext cx="1066847" cy="6866996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24"/>
            <p:cNvSpPr/>
            <p:nvPr/>
          </p:nvSpPr>
          <p:spPr>
            <a:xfrm>
              <a:off x="8059565" y="4894488"/>
              <a:ext cx="1095423" cy="1964040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27"/>
            <p:cNvSpPr/>
            <p:nvPr/>
          </p:nvSpPr>
          <p:spPr>
            <a:xfrm>
              <a:off x="-8466" y="-8468"/>
              <a:ext cx="863639" cy="5698416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752CFB2-61D1-4D1D-989D-B5A42093229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A272C8-2FF5-416A-A28B-882FBEFC93C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82600" y="790575"/>
            <a:ext cx="457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8000">
                <a:solidFill>
                  <a:srgbClr val="C0E474"/>
                </a:solidFill>
                <a:latin typeface="Arial" charset="0"/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748463" y="2886075"/>
            <a:ext cx="4572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8000">
                <a:solidFill>
                  <a:srgbClr val="C0E474"/>
                </a:solidFill>
                <a:latin typeface="Arial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0815295-A24D-4E65-ACB9-B377E4D074B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562D59-2635-47C7-83F3-A3F6E5679BF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82600" y="790575"/>
            <a:ext cx="457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8000">
                <a:solidFill>
                  <a:srgbClr val="C0E474"/>
                </a:solidFill>
                <a:latin typeface="Arial" charset="0"/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748463" y="2886075"/>
            <a:ext cx="4572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8000">
                <a:solidFill>
                  <a:srgbClr val="C0E474"/>
                </a:solidFill>
                <a:latin typeface="Arial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55FA835-C23D-4A97-8B8B-2427D398971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5E2C68-C427-428B-82F9-D19951AB59E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F81719-F32C-47F8-AC2D-2C11FF26BAB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BDE27C-C6ED-4442-A956-9252B57AEED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F689A5-701C-457C-BCF5-2CB3A835971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148BC0-4075-4564-B179-F0A56D621D3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CD69A1-F784-4EB1-B545-9A1C0C37F1F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00C896-CC8E-4627-A41D-F89BC1AAEA7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36C93C-61F6-4532-869B-3EF466ACAC1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D43250-4721-408C-AEDF-9F291F8D9B3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0AB069-8023-4D64-A383-03C5DB43BC6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8DCB30-BBEE-458E-9539-FB885516E42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6"/>
          <p:cNvGrpSpPr>
            <a:grpSpLocks/>
          </p:cNvGrpSpPr>
          <p:nvPr/>
        </p:nvGrpSpPr>
        <p:grpSpPr bwMode="auto">
          <a:xfrm>
            <a:off x="-7938" y="-7938"/>
            <a:ext cx="9169401" cy="6873876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90"/>
              <a:ext cx="457221" cy="285317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497" y="4175239"/>
              <a:ext cx="4022902" cy="26832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1932" y="-529"/>
              <a:ext cx="1219254" cy="6859057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113" y="-529"/>
              <a:ext cx="2270225" cy="686699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452" y="-8468"/>
              <a:ext cx="1947948" cy="6866996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8689" y="3919613"/>
              <a:ext cx="2513124" cy="2938915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180" y="-8468"/>
              <a:ext cx="2143219" cy="6866996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6112" y="-8468"/>
              <a:ext cx="857288" cy="6866996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027" y="-8468"/>
              <a:ext cx="1066847" cy="6866996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59564" y="4894488"/>
              <a:ext cx="1095423" cy="1964040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609600"/>
            <a:ext cx="6348413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2160588"/>
            <a:ext cx="6348413" cy="388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438" y="6042025"/>
            <a:ext cx="6842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042025"/>
            <a:ext cx="462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5250" y="6042025"/>
            <a:ext cx="51276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 smtClean="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84361A4C-EE9B-4E70-A7B8-AB9AF7BDA9E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74" r:id="rId1"/>
    <p:sldLayoutId id="2147484161" r:id="rId2"/>
    <p:sldLayoutId id="2147484162" r:id="rId3"/>
    <p:sldLayoutId id="2147484163" r:id="rId4"/>
    <p:sldLayoutId id="2147484164" r:id="rId5"/>
    <p:sldLayoutId id="2147484165" r:id="rId6"/>
    <p:sldLayoutId id="2147484166" r:id="rId7"/>
    <p:sldLayoutId id="2147484167" r:id="rId8"/>
    <p:sldLayoutId id="2147484168" r:id="rId9"/>
    <p:sldLayoutId id="2147484169" r:id="rId10"/>
    <p:sldLayoutId id="2147484175" r:id="rId11"/>
    <p:sldLayoutId id="2147484170" r:id="rId12"/>
    <p:sldLayoutId id="2147484176" r:id="rId13"/>
    <p:sldLayoutId id="2147484171" r:id="rId14"/>
    <p:sldLayoutId id="2147484172" r:id="rId15"/>
    <p:sldLayoutId id="2147484173" r:id="rId16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Word_97_20031.doc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Word2.docx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7.emf"/><Relationship Id="rId5" Type="http://schemas.openxmlformats.org/officeDocument/2006/relationships/package" Target="../embeddings/_________Microsoft_Word3.docx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Word1.docx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7" name="Rectangle 3"/>
          <p:cNvSpPr>
            <a:spLocks noGrp="1" noChangeArrowheads="1"/>
          </p:cNvSpPr>
          <p:nvPr>
            <p:ph idx="1"/>
          </p:nvPr>
        </p:nvSpPr>
        <p:spPr>
          <a:xfrm>
            <a:off x="214313" y="188913"/>
            <a:ext cx="8569325" cy="6669087"/>
          </a:xfrm>
        </p:spPr>
        <p:txBody>
          <a:bodyPr rtlCol="0">
            <a:normAutofit fontScale="92500" lnSpcReduction="20000"/>
          </a:bodyPr>
          <a:lstStyle/>
          <a:p>
            <a:pPr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13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</a:t>
            </a:r>
          </a:p>
          <a:p>
            <a:pPr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13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</a:t>
            </a:r>
            <a:r>
              <a:rPr lang="ru-RU" sz="17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Департамент                                                   Сетевое взаимодействие</a:t>
            </a:r>
            <a:endParaRPr lang="ru-RU" sz="1700" dirty="0" smtClean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17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образования </a:t>
            </a:r>
            <a:r>
              <a:rPr lang="ru-RU" sz="1700" b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мэрии                                        </a:t>
            </a:r>
            <a:r>
              <a:rPr lang="ru-RU" sz="17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МДОУ № 6, 61, 69, 149</a:t>
            </a:r>
            <a:endParaRPr lang="ru-RU" sz="1700" dirty="0" smtClean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ru-RU" sz="17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          г. Ярославля</a:t>
            </a:r>
            <a:endParaRPr lang="ru-RU" sz="1700" dirty="0" smtClean="0">
              <a:solidFill>
                <a:srgbClr val="C00000"/>
              </a:solidFill>
            </a:endParaRPr>
          </a:p>
          <a:p>
            <a:pPr>
              <a:lnSpc>
                <a:spcPct val="107000"/>
              </a:lnSpc>
              <a:spcAft>
                <a:spcPts val="0"/>
              </a:spcAft>
              <a:buNone/>
            </a:pPr>
            <a:endParaRPr lang="ru-RU" sz="13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buNone/>
            </a:pPr>
            <a:endParaRPr lang="ru-RU" sz="3200" b="1" dirty="0" smtClean="0">
              <a:solidFill>
                <a:srgbClr val="002060"/>
              </a:solidFill>
            </a:endParaRPr>
          </a:p>
          <a:p>
            <a:pPr algn="ctr">
              <a:buNone/>
            </a:pPr>
            <a:r>
              <a:rPr lang="ru-RU" sz="3200" b="1" dirty="0" smtClean="0">
                <a:solidFill>
                  <a:srgbClr val="002060"/>
                </a:solidFill>
              </a:rPr>
              <a:t>Отчет</a:t>
            </a:r>
            <a:endParaRPr lang="ru-RU" sz="3200" dirty="0" smtClean="0">
              <a:solidFill>
                <a:srgbClr val="002060"/>
              </a:solidFill>
            </a:endParaRPr>
          </a:p>
          <a:p>
            <a:pPr algn="ctr">
              <a:buNone/>
            </a:pPr>
            <a:r>
              <a:rPr lang="ru-RU" sz="3200" b="1" dirty="0" smtClean="0">
                <a:solidFill>
                  <a:srgbClr val="002060"/>
                </a:solidFill>
              </a:rPr>
              <a:t>о деятельности ресурсного центра </a:t>
            </a:r>
            <a:endParaRPr lang="ru-RU" sz="3200" dirty="0" smtClean="0">
              <a:solidFill>
                <a:srgbClr val="002060"/>
              </a:solidFill>
            </a:endParaRPr>
          </a:p>
          <a:p>
            <a:pPr algn="ctr">
              <a:buNone/>
            </a:pPr>
            <a:r>
              <a:rPr lang="ru-RU" sz="3200" b="1" dirty="0" smtClean="0">
                <a:solidFill>
                  <a:srgbClr val="002060"/>
                </a:solidFill>
              </a:rPr>
              <a:t>«Организационно-методическое сопровождение процессов реализации ФГОС ДО»</a:t>
            </a:r>
          </a:p>
          <a:p>
            <a:pPr algn="ctr">
              <a:buNone/>
            </a:pPr>
            <a:r>
              <a:rPr lang="ru-RU" sz="3200" b="1" dirty="0" smtClean="0">
                <a:solidFill>
                  <a:srgbClr val="002060"/>
                </a:solidFill>
              </a:rPr>
              <a:t> </a:t>
            </a:r>
            <a:endParaRPr lang="ru-RU" sz="3200" dirty="0" smtClean="0">
              <a:solidFill>
                <a:srgbClr val="002060"/>
              </a:solidFill>
            </a:endParaRPr>
          </a:p>
          <a:p>
            <a:pPr algn="ctr">
              <a:buNone/>
            </a:pPr>
            <a:r>
              <a:rPr lang="ru-RU" sz="2400" b="1" dirty="0" smtClean="0">
                <a:solidFill>
                  <a:srgbClr val="002060"/>
                </a:solidFill>
              </a:rPr>
              <a:t>за период сентябрь 2016г.-январь 2017г. </a:t>
            </a:r>
            <a:endParaRPr lang="ru-RU" sz="2400" dirty="0" smtClean="0">
              <a:solidFill>
                <a:srgbClr val="002060"/>
              </a:solidFill>
            </a:endParaRPr>
          </a:p>
          <a:p>
            <a:pPr algn="ctr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en-US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ahoma" pitchFamily="34" charset="0"/>
            </a:endParaRPr>
          </a:p>
          <a:p>
            <a:pPr algn="r">
              <a:buNone/>
            </a:pPr>
            <a:endParaRPr lang="ru-RU" b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00364" y="428604"/>
            <a:ext cx="1276190" cy="1228571"/>
          </a:xfrm>
          <a:prstGeom prst="rect">
            <a:avLst/>
          </a:prstGeom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620689"/>
            <a:ext cx="7704856" cy="1224135"/>
          </a:xfrm>
        </p:spPr>
        <p:txBody>
          <a:bodyPr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/>
            </a:r>
            <a:br>
              <a:rPr lang="ru-RU" sz="2400" b="1" dirty="0" smtClean="0">
                <a:solidFill>
                  <a:srgbClr val="C00000"/>
                </a:solidFill>
              </a:rPr>
            </a:br>
            <a:r>
              <a:rPr lang="ru-RU" sz="2400" b="1" dirty="0" smtClean="0">
                <a:solidFill>
                  <a:srgbClr val="C00000"/>
                </a:solidFill>
              </a:rPr>
              <a:t>Мастер – класс</a:t>
            </a:r>
            <a:br>
              <a:rPr lang="ru-RU" sz="2400" b="1" dirty="0" smtClean="0">
                <a:solidFill>
                  <a:srgbClr val="C00000"/>
                </a:solidFill>
              </a:rPr>
            </a:br>
            <a:r>
              <a:rPr lang="ru-RU" sz="1800" b="1" dirty="0" smtClean="0">
                <a:solidFill>
                  <a:srgbClr val="002060"/>
                </a:solidFill>
              </a:rPr>
              <a:t>«Сохранение самоценности детства: педагогические условия развития и амплификации игровой деятельности дошкольников». 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2285992"/>
            <a:ext cx="5072066" cy="3929090"/>
          </a:xfrm>
        </p:spPr>
        <p:txBody>
          <a:bodyPr/>
          <a:lstStyle/>
          <a:p>
            <a:pPr marL="457200" indent="-457200"/>
            <a:r>
              <a:rPr lang="ru-RU" dirty="0" smtClean="0"/>
              <a:t>                                     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ru-RU" sz="2400" b="1" dirty="0" smtClean="0">
                <a:solidFill>
                  <a:srgbClr val="0070C0"/>
                </a:solidFill>
              </a:rPr>
              <a:t>систематизированы знания о понятии «Игровые технологии</a:t>
            </a:r>
            <a:r>
              <a:rPr lang="ru-RU" sz="2400" dirty="0" smtClean="0">
                <a:solidFill>
                  <a:srgbClr val="0070C0"/>
                </a:solidFill>
              </a:rPr>
              <a:t>;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ru-RU" sz="2400" b="1" dirty="0" smtClean="0">
                <a:solidFill>
                  <a:srgbClr val="0070C0"/>
                </a:solidFill>
              </a:rPr>
              <a:t>сформировано понимание использования комплекса педагогических условий, способствующих как эффективному развитию игровой деятельности, так и амплификации игры.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43608" y="1700808"/>
            <a:ext cx="63859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Решены основные задачи:</a:t>
            </a:r>
          </a:p>
          <a:p>
            <a:pPr algn="ctr"/>
            <a:endParaRPr lang="ru-RU" sz="2400" b="1" dirty="0" smtClean="0">
              <a:solidFill>
                <a:srgbClr val="002060"/>
              </a:solidFill>
            </a:endParaRPr>
          </a:p>
        </p:txBody>
      </p:sp>
      <p:pic>
        <p:nvPicPr>
          <p:cNvPr id="1027" name="Picture 3" descr="C:\Users\149\Desktop\Мастер-класс 21.10.16 - 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3214686"/>
            <a:ext cx="3929090" cy="30003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615664"/>
      </p:ext>
    </p:extLst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620689"/>
            <a:ext cx="7704856" cy="1308113"/>
          </a:xfrm>
        </p:spPr>
        <p:txBody>
          <a:bodyPr/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Мастер – класс</a:t>
            </a:r>
            <a:br>
              <a:rPr lang="ru-RU" sz="2000" b="1" dirty="0" smtClean="0">
                <a:solidFill>
                  <a:srgbClr val="C0000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>«Сохранение самоценности детства: педагогические условия развития и амплификации игровой деятельности дошкольников».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598" y="2132856"/>
            <a:ext cx="7418786" cy="4248472"/>
          </a:xfrm>
        </p:spPr>
        <p:txBody>
          <a:bodyPr/>
          <a:lstStyle/>
          <a:p>
            <a:pPr marL="457200" indent="-457200"/>
            <a:r>
              <a:rPr lang="ru-RU" dirty="0" smtClean="0"/>
              <a:t>                                           </a:t>
            </a:r>
            <a:endParaRPr lang="ru-RU" dirty="0"/>
          </a:p>
        </p:txBody>
      </p:sp>
      <p:graphicFrame>
        <p:nvGraphicFramePr>
          <p:cNvPr id="27649" name="Object 1"/>
          <p:cNvGraphicFramePr>
            <a:graphicFrameLocks noChangeAspect="1"/>
          </p:cNvGraphicFramePr>
          <p:nvPr/>
        </p:nvGraphicFramePr>
        <p:xfrm>
          <a:off x="571472" y="2143116"/>
          <a:ext cx="7643866" cy="45037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7" name="Document" r:id="rId3" imgW="11717939" imgH="6733515" progId="Word.Document.8">
                  <p:embed/>
                </p:oleObj>
              </mc:Choice>
              <mc:Fallback>
                <p:oleObj name="Document" r:id="rId3" imgW="11717939" imgH="6733515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472" y="2143116"/>
                        <a:ext cx="7643866" cy="450374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615664"/>
      </p:ext>
    </p:extLst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11024"/>
            <a:ext cx="7704856" cy="1308113"/>
          </a:xfrm>
        </p:spPr>
        <p:txBody>
          <a:bodyPr/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/>
            </a:r>
            <a:br>
              <a:rPr lang="ru-RU" sz="2000" b="1" dirty="0" smtClean="0">
                <a:solidFill>
                  <a:srgbClr val="C00000"/>
                </a:solidFill>
              </a:rPr>
            </a:b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598" y="857232"/>
            <a:ext cx="7418786" cy="714380"/>
          </a:xfrm>
        </p:spPr>
        <p:txBody>
          <a:bodyPr/>
          <a:lstStyle/>
          <a:p>
            <a:pPr marL="457200" indent="-457200"/>
            <a:r>
              <a:rPr lang="ru-RU" dirty="0" smtClean="0"/>
              <a:t>                                          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183370"/>
            <a:ext cx="752835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Презентационная площадка регионального семинара 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«Эффективные практики реализации ФГОС ДОО»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745" name="Picture 1" descr="C:\Users\149\Desktop\IMG_10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07" y="2776459"/>
            <a:ext cx="4302455" cy="2928958"/>
          </a:xfrm>
          <a:prstGeom prst="rect">
            <a:avLst/>
          </a:prstGeom>
          <a:noFill/>
        </p:spPr>
      </p:pic>
      <p:pic>
        <p:nvPicPr>
          <p:cNvPr id="4" name="Picture 1" descr="C:\Users\149\Desktop\IMG_10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703438"/>
            <a:ext cx="4176464" cy="2806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615664"/>
      </p:ext>
    </p:extLst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620689"/>
            <a:ext cx="7704856" cy="1308113"/>
          </a:xfrm>
        </p:spPr>
        <p:txBody>
          <a:bodyPr/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/>
            </a:r>
            <a:br>
              <a:rPr lang="ru-RU" sz="2000" b="1" dirty="0" smtClean="0">
                <a:solidFill>
                  <a:srgbClr val="C00000"/>
                </a:solidFill>
              </a:rPr>
            </a:b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598" y="857232"/>
            <a:ext cx="7418786" cy="714380"/>
          </a:xfrm>
        </p:spPr>
        <p:txBody>
          <a:bodyPr/>
          <a:lstStyle/>
          <a:p>
            <a:pPr marL="457200" indent="-457200"/>
            <a:r>
              <a:rPr lang="ru-RU" dirty="0" smtClean="0"/>
              <a:t>                                          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230859"/>
            <a:ext cx="635796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Презентационная площадка регионального семинара 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МДОУ «Детский сад № 69»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Мастер-класс: «Формирование у детей основ базовой культуры </a:t>
            </a:r>
            <a:r>
              <a:rPr lang="ru-RU" sz="2000" b="1" dirty="0" err="1" smtClean="0">
                <a:solidFill>
                  <a:srgbClr val="002060"/>
                </a:solidFill>
              </a:rPr>
              <a:t>здоровьясбережения</a:t>
            </a:r>
            <a:r>
              <a:rPr lang="ru-RU" sz="2000" b="1" dirty="0" smtClean="0">
                <a:solidFill>
                  <a:srgbClr val="002060"/>
                </a:solidFill>
              </a:rPr>
              <a:t> через оптимизацию образовательной деятельности»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6" name="Picture 2" descr="C:\Users\149\Desktop\P10608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125070"/>
            <a:ext cx="3359413" cy="2249225"/>
          </a:xfrm>
          <a:prstGeom prst="rect">
            <a:avLst/>
          </a:prstGeom>
          <a:noFill/>
        </p:spPr>
      </p:pic>
      <p:pic>
        <p:nvPicPr>
          <p:cNvPr id="7" name="Picture 2" descr="C:\Users\149\Desktop\P10608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2006820"/>
            <a:ext cx="3458094" cy="2373631"/>
          </a:xfrm>
          <a:prstGeom prst="rect">
            <a:avLst/>
          </a:prstGeom>
          <a:noFill/>
        </p:spPr>
      </p:pic>
      <p:pic>
        <p:nvPicPr>
          <p:cNvPr id="8" name="Picture 2" descr="C:\Users\149\Desktop\P106087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0298" y="4483549"/>
            <a:ext cx="3295838" cy="21392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615664"/>
      </p:ext>
    </p:extLst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620689"/>
            <a:ext cx="7704856" cy="736609"/>
          </a:xfrm>
        </p:spPr>
        <p:txBody>
          <a:bodyPr/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Семинар-практикум для руководителей:</a:t>
            </a:r>
            <a:br>
              <a:rPr lang="ru-RU" sz="2000" b="1" dirty="0" smtClean="0">
                <a:solidFill>
                  <a:srgbClr val="C00000"/>
                </a:solidFill>
              </a:rPr>
            </a:b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598" y="2132856"/>
            <a:ext cx="7418786" cy="4248472"/>
          </a:xfrm>
        </p:spPr>
        <p:txBody>
          <a:bodyPr/>
          <a:lstStyle/>
          <a:p>
            <a:pPr marL="457200" indent="-457200"/>
            <a:r>
              <a:rPr lang="ru-RU" dirty="0" smtClean="0"/>
              <a:t>                                           </a:t>
            </a:r>
            <a:endParaRPr lang="ru-RU" dirty="0"/>
          </a:p>
        </p:txBody>
      </p:sp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428596" y="1357298"/>
          <a:ext cx="6929486" cy="47149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0" name="Документ" r:id="rId3" imgW="9646441" imgH="7183493" progId="Word.Document.12">
                  <p:embed/>
                </p:oleObj>
              </mc:Choice>
              <mc:Fallback>
                <p:oleObj name="Документ" r:id="rId3" imgW="9646441" imgH="7183493" progId="Word.Document.12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596" y="1357298"/>
                        <a:ext cx="6929486" cy="471490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615664"/>
      </p:ext>
    </p:extLst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620689"/>
            <a:ext cx="7704856" cy="1308113"/>
          </a:xfrm>
        </p:spPr>
        <p:txBody>
          <a:bodyPr/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/>
            </a:r>
            <a:br>
              <a:rPr lang="ru-RU" sz="2000" b="1" dirty="0" smtClean="0">
                <a:solidFill>
                  <a:srgbClr val="C00000"/>
                </a:solidFill>
              </a:rPr>
            </a:b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598" y="428604"/>
            <a:ext cx="7418786" cy="1143008"/>
          </a:xfrm>
        </p:spPr>
        <p:txBody>
          <a:bodyPr/>
          <a:lstStyle/>
          <a:p>
            <a:pPr marL="457200" indent="-457200" algn="ctr"/>
            <a:r>
              <a:rPr lang="ru-RU" b="1" dirty="0" smtClean="0">
                <a:solidFill>
                  <a:srgbClr val="C00000"/>
                </a:solidFill>
              </a:rPr>
              <a:t>Семинар-практикум для руководителей:</a:t>
            </a:r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solidFill>
                  <a:srgbClr val="002060"/>
                </a:solidFill>
              </a:rPr>
              <a:t>«Создание условий для профессионального развития педагогических работников». </a:t>
            </a:r>
            <a:endParaRPr lang="ru-RU" dirty="0"/>
          </a:p>
        </p:txBody>
      </p:sp>
      <p:pic>
        <p:nvPicPr>
          <p:cNvPr id="9" name="Picture 2" descr="C:\Users\149\Desktop\P10707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605" y="1943757"/>
            <a:ext cx="3357554" cy="2601807"/>
          </a:xfrm>
          <a:prstGeom prst="rect">
            <a:avLst/>
          </a:prstGeom>
          <a:noFill/>
        </p:spPr>
      </p:pic>
      <p:pic>
        <p:nvPicPr>
          <p:cNvPr id="10" name="Picture 3" descr="C:\Users\149\Desktop\P10707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9256" y="2571744"/>
            <a:ext cx="3357586" cy="2928958"/>
          </a:xfrm>
          <a:prstGeom prst="rect">
            <a:avLst/>
          </a:prstGeom>
          <a:noFill/>
        </p:spPr>
      </p:pic>
      <p:graphicFrame>
        <p:nvGraphicFramePr>
          <p:cNvPr id="34818" name="Object 2"/>
          <p:cNvGraphicFramePr>
            <a:graphicFrameLocks noChangeAspect="1"/>
          </p:cNvGraphicFramePr>
          <p:nvPr/>
        </p:nvGraphicFramePr>
        <p:xfrm>
          <a:off x="3357554" y="2143116"/>
          <a:ext cx="1928826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26" name="Документ" r:id="rId5" imgW="6891887" imgH="9705575" progId="Word.Document.12">
                  <p:embed/>
                </p:oleObj>
              </mc:Choice>
              <mc:Fallback>
                <p:oleObj name="Документ" r:id="rId5" imgW="6891887" imgH="9705575" progId="Word.Document.12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7554" y="2143116"/>
                        <a:ext cx="1928826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615664"/>
      </p:ext>
    </p:extLst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785794"/>
            <a:ext cx="7178570" cy="1357322"/>
          </a:xfrm>
        </p:spPr>
        <p:txBody>
          <a:bodyPr/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/>
            </a:r>
            <a:br>
              <a:rPr lang="ru-RU" sz="2000" b="1" dirty="0" smtClean="0">
                <a:solidFill>
                  <a:srgbClr val="C00000"/>
                </a:solidFill>
              </a:rPr>
            </a:br>
            <a:r>
              <a:rPr lang="ru-RU" sz="2000" b="1" dirty="0" smtClean="0">
                <a:solidFill>
                  <a:srgbClr val="C00000"/>
                </a:solidFill>
              </a:rPr>
              <a:t/>
            </a:r>
            <a:br>
              <a:rPr lang="ru-RU" sz="2000" b="1" dirty="0" smtClean="0">
                <a:solidFill>
                  <a:srgbClr val="C00000"/>
                </a:solidFill>
              </a:rPr>
            </a:br>
            <a:r>
              <a:rPr lang="ru-RU" sz="2000" b="1" dirty="0" smtClean="0">
                <a:solidFill>
                  <a:srgbClr val="C00000"/>
                </a:solidFill>
              </a:rPr>
              <a:t/>
            </a:r>
            <a:br>
              <a:rPr lang="ru-RU" sz="2000" b="1" dirty="0" smtClean="0">
                <a:solidFill>
                  <a:srgbClr val="C00000"/>
                </a:solidFill>
              </a:rPr>
            </a:br>
            <a:r>
              <a:rPr lang="ru-RU" sz="2000" b="1" dirty="0" smtClean="0">
                <a:solidFill>
                  <a:srgbClr val="C00000"/>
                </a:solidFill>
              </a:rPr>
              <a:t/>
            </a:r>
            <a:br>
              <a:rPr lang="ru-RU" sz="2000" b="1" dirty="0" smtClean="0">
                <a:solidFill>
                  <a:srgbClr val="C00000"/>
                </a:solidFill>
              </a:rPr>
            </a:br>
            <a:r>
              <a:rPr lang="ru-RU" sz="2000" b="1" dirty="0" smtClean="0">
                <a:solidFill>
                  <a:srgbClr val="C00000"/>
                </a:solidFill>
              </a:rPr>
              <a:t>Семинар-практикум для руководителей:</a:t>
            </a:r>
            <a:r>
              <a:rPr lang="ru-RU" sz="2000" dirty="0" smtClean="0"/>
              <a:t> </a:t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b="1" dirty="0" smtClean="0">
                <a:solidFill>
                  <a:srgbClr val="002060"/>
                </a:solidFill>
              </a:rPr>
              <a:t>«Создание условий для профессионального развития педагогических работников». </a:t>
            </a:r>
            <a:r>
              <a:rPr lang="ru-RU" sz="2000" b="1" dirty="0" smtClean="0">
                <a:solidFill>
                  <a:srgbClr val="C00000"/>
                </a:solidFill>
              </a:rPr>
              <a:t/>
            </a:r>
            <a:br>
              <a:rPr lang="ru-RU" sz="2000" b="1" dirty="0" smtClean="0">
                <a:solidFill>
                  <a:srgbClr val="C00000"/>
                </a:solidFill>
              </a:rPr>
            </a:br>
            <a:r>
              <a:rPr lang="ru-RU" sz="2000" b="1" dirty="0" smtClean="0">
                <a:solidFill>
                  <a:srgbClr val="C00000"/>
                </a:solidFill>
              </a:rPr>
              <a:t/>
            </a:r>
            <a:br>
              <a:rPr lang="ru-RU" sz="2000" b="1" dirty="0" smtClean="0">
                <a:solidFill>
                  <a:srgbClr val="C00000"/>
                </a:solidFill>
              </a:rPr>
            </a:b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598" y="2132856"/>
            <a:ext cx="7418786" cy="4248472"/>
          </a:xfrm>
        </p:spPr>
        <p:txBody>
          <a:bodyPr/>
          <a:lstStyle/>
          <a:p>
            <a:pPr marL="457200" indent="-457200"/>
            <a:r>
              <a:rPr lang="ru-RU" dirty="0" smtClean="0"/>
              <a:t>                                           </a:t>
            </a:r>
            <a:endParaRPr lang="ru-RU" dirty="0"/>
          </a:p>
        </p:txBody>
      </p:sp>
      <p:pic>
        <p:nvPicPr>
          <p:cNvPr id="32772" name="Picture 4" descr="C:\Users\149\Desktop\P10707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409908">
            <a:off x="5890733" y="2001673"/>
            <a:ext cx="2540000" cy="1905000"/>
          </a:xfrm>
          <a:prstGeom prst="rect">
            <a:avLst/>
          </a:prstGeom>
          <a:noFill/>
        </p:spPr>
      </p:pic>
      <p:pic>
        <p:nvPicPr>
          <p:cNvPr id="32773" name="Picture 5" descr="C:\Users\149\Desktop\P10707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66" y="4214818"/>
            <a:ext cx="2540000" cy="1905000"/>
          </a:xfrm>
          <a:prstGeom prst="rect">
            <a:avLst/>
          </a:prstGeom>
          <a:noFill/>
        </p:spPr>
      </p:pic>
      <p:pic>
        <p:nvPicPr>
          <p:cNvPr id="32774" name="Picture 6" descr="C:\Users\149\Desktop\P10707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4214818"/>
            <a:ext cx="2540000" cy="1905000"/>
          </a:xfrm>
          <a:prstGeom prst="rect">
            <a:avLst/>
          </a:prstGeom>
          <a:noFill/>
        </p:spPr>
      </p:pic>
      <p:pic>
        <p:nvPicPr>
          <p:cNvPr id="33794" name="Picture 2" descr="C:\Users\149\Desktop\P10707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3240" y="1857364"/>
            <a:ext cx="2540000" cy="1905000"/>
          </a:xfrm>
          <a:prstGeom prst="rect">
            <a:avLst/>
          </a:prstGeom>
          <a:noFill/>
        </p:spPr>
      </p:pic>
      <p:pic>
        <p:nvPicPr>
          <p:cNvPr id="33795" name="Picture 3" descr="C:\Users\149\Desktop\P107073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196842">
            <a:off x="245569" y="1999418"/>
            <a:ext cx="2540000" cy="1905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615664"/>
      </p:ext>
    </p:extLst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620689"/>
            <a:ext cx="7704856" cy="1951055"/>
          </a:xfrm>
        </p:spPr>
        <p:txBody>
          <a:bodyPr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/>
            </a:r>
            <a:br>
              <a:rPr lang="ru-RU" sz="2400" b="1" dirty="0" smtClean="0">
                <a:solidFill>
                  <a:srgbClr val="C00000"/>
                </a:solidFill>
              </a:rPr>
            </a:br>
            <a:r>
              <a:rPr lang="ru-RU" sz="2400" b="1" dirty="0" smtClean="0">
                <a:solidFill>
                  <a:srgbClr val="C00000"/>
                </a:solidFill>
              </a:rPr>
              <a:t/>
            </a:r>
            <a:br>
              <a:rPr lang="ru-RU" sz="2400" b="1" dirty="0" smtClean="0">
                <a:solidFill>
                  <a:srgbClr val="C00000"/>
                </a:solidFill>
              </a:rPr>
            </a:b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28596" y="2857496"/>
            <a:ext cx="7286676" cy="2857520"/>
          </a:xfrm>
        </p:spPr>
        <p:txBody>
          <a:bodyPr/>
          <a:lstStyle/>
          <a:p>
            <a:pPr marL="457200" indent="-457200"/>
            <a:r>
              <a:rPr lang="ru-RU" dirty="0" smtClean="0"/>
              <a:t>                                     </a:t>
            </a:r>
          </a:p>
          <a:p>
            <a:pPr lvl="0">
              <a:buFont typeface="Wingdings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</a:rPr>
              <a:t> повышение профессиональной компетентности руководящих работников ДОУ; </a:t>
            </a:r>
          </a:p>
          <a:p>
            <a:pPr lvl="0">
              <a:buFont typeface="Wingdings" pitchFamily="2" charset="2"/>
              <a:buChar char="v"/>
            </a:pPr>
            <a:r>
              <a:rPr lang="ru-RU" dirty="0" smtClean="0">
                <a:solidFill>
                  <a:srgbClr val="00B0F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оказание методической поддержки руководителям; </a:t>
            </a:r>
          </a:p>
          <a:p>
            <a:pPr lvl="0">
              <a:buFont typeface="Wingdings" pitchFamily="2" charset="2"/>
              <a:buChar char="v"/>
            </a:pPr>
            <a:r>
              <a:rPr lang="ru-RU" dirty="0" smtClean="0">
                <a:solidFill>
                  <a:srgbClr val="00B0F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расширение инновационного педагогического опыта в учреждениях.</a:t>
            </a:r>
          </a:p>
          <a:p>
            <a:pPr marL="457200" indent="-457200">
              <a:buAutoNum type="arabicPeriod"/>
            </a:pPr>
            <a:endParaRPr lang="ru-RU" dirty="0" smtClean="0"/>
          </a:p>
        </p:txBody>
      </p:sp>
      <p:sp>
        <p:nvSpPr>
          <p:cNvPr id="6" name="Прямоугольник 5"/>
          <p:cNvSpPr/>
          <p:nvPr/>
        </p:nvSpPr>
        <p:spPr>
          <a:xfrm>
            <a:off x="642910" y="2357430"/>
            <a:ext cx="678661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Результаты работы:</a:t>
            </a:r>
          </a:p>
          <a:p>
            <a:pPr algn="ctr"/>
            <a:endParaRPr lang="ru-RU" sz="2400" b="1" dirty="0" smtClean="0">
              <a:solidFill>
                <a:srgbClr val="002060"/>
              </a:solidFill>
            </a:endParaRPr>
          </a:p>
          <a:p>
            <a:pPr algn="just"/>
            <a:endParaRPr lang="ru-RU" sz="2400" b="1" dirty="0" smtClean="0">
              <a:solidFill>
                <a:srgbClr val="002060"/>
              </a:solidFill>
            </a:endParaRPr>
          </a:p>
          <a:p>
            <a:pPr algn="ctr"/>
            <a:endParaRPr lang="ru-RU" sz="2400" b="1" dirty="0" smtClean="0">
              <a:solidFill>
                <a:srgbClr val="002060"/>
              </a:solidFill>
            </a:endParaRPr>
          </a:p>
          <a:p>
            <a:pPr algn="ctr"/>
            <a:endParaRPr lang="ru-RU" sz="2400" b="1" dirty="0" smtClean="0">
              <a:solidFill>
                <a:srgbClr val="002060"/>
              </a:solidFill>
            </a:endParaRPr>
          </a:p>
          <a:p>
            <a:pPr algn="just"/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0034" y="785794"/>
            <a:ext cx="635796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Семинар-практикум для руководителей:</a:t>
            </a:r>
            <a:r>
              <a:rPr lang="ru-RU" sz="2400" b="1" dirty="0" smtClean="0"/>
              <a:t> </a:t>
            </a:r>
            <a:br>
              <a:rPr lang="ru-RU" sz="2400" b="1" dirty="0" smtClean="0"/>
            </a:br>
            <a:r>
              <a:rPr lang="ru-RU" sz="2400" b="1" dirty="0" smtClean="0">
                <a:solidFill>
                  <a:srgbClr val="002060"/>
                </a:solidFill>
              </a:rPr>
              <a:t>«Создание условий для профессионального развития педагогических работников». </a:t>
            </a:r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15664"/>
      </p:ext>
    </p:extLst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2285992"/>
            <a:ext cx="5072066" cy="3929090"/>
          </a:xfrm>
        </p:spPr>
        <p:txBody>
          <a:bodyPr/>
          <a:lstStyle/>
          <a:p>
            <a:pPr marL="457200" indent="-457200"/>
            <a:r>
              <a:rPr lang="ru-RU" dirty="0" smtClean="0"/>
              <a:t>                                    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42910" y="2357430"/>
            <a:ext cx="67866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dirty="0" smtClean="0">
              <a:solidFill>
                <a:srgbClr val="002060"/>
              </a:solidFill>
            </a:endParaRPr>
          </a:p>
          <a:p>
            <a:pPr algn="ctr"/>
            <a:endParaRPr lang="ru-RU" sz="2400" b="1" dirty="0" smtClean="0">
              <a:solidFill>
                <a:srgbClr val="002060"/>
              </a:solidFill>
            </a:endParaRPr>
          </a:p>
          <a:p>
            <a:pPr algn="just"/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2716978691"/>
              </p:ext>
            </p:extLst>
          </p:nvPr>
        </p:nvGraphicFramePr>
        <p:xfrm>
          <a:off x="629551" y="2060848"/>
          <a:ext cx="7744944" cy="4392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827584" y="476672"/>
            <a:ext cx="68562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Рефлексивно-оценочная направленность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5664"/>
      </p:ext>
    </p:extLst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620689"/>
            <a:ext cx="7178570" cy="1522427"/>
          </a:xfrm>
        </p:spPr>
        <p:txBody>
          <a:bodyPr/>
          <a:lstStyle/>
          <a:p>
            <a:pPr algn="ctr"/>
            <a:r>
              <a:rPr lang="ru-RU" sz="2400" b="1" dirty="0" smtClean="0"/>
              <a:t>В результате реализации деятельности ресурсного центра произошли следующие качественные изменения: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598" y="1785926"/>
            <a:ext cx="7105674" cy="4595402"/>
          </a:xfrm>
        </p:spPr>
        <p:txBody>
          <a:bodyPr/>
          <a:lstStyle/>
          <a:p>
            <a:pPr lvl="0"/>
            <a:endParaRPr lang="ru-RU" b="1" dirty="0" smtClean="0">
              <a:solidFill>
                <a:srgbClr val="C00000"/>
              </a:solidFill>
            </a:endParaRPr>
          </a:p>
          <a:p>
            <a:pPr lvl="0"/>
            <a:r>
              <a:rPr lang="ru-RU" b="1" dirty="0" smtClean="0">
                <a:solidFill>
                  <a:srgbClr val="C00000"/>
                </a:solidFill>
              </a:rPr>
              <a:t>В образовательном учреждении: </a:t>
            </a:r>
            <a:r>
              <a:rPr lang="ru-RU" dirty="0" smtClean="0">
                <a:solidFill>
                  <a:srgbClr val="002060"/>
                </a:solidFill>
              </a:rPr>
              <a:t>создана мотивационная среда к инновациям, изучаются и реализуются новые технологии работы с детьми, совершенствуется развивающая предметно-пространственная среда и материально-техническое обеспечение педагогического процесса.</a:t>
            </a:r>
          </a:p>
          <a:p>
            <a:pPr lvl="0"/>
            <a:endParaRPr lang="ru-RU" dirty="0" smtClean="0">
              <a:solidFill>
                <a:srgbClr val="002060"/>
              </a:solidFill>
            </a:endParaRPr>
          </a:p>
          <a:p>
            <a:pPr lvl="0"/>
            <a:r>
              <a:rPr lang="ru-RU" b="1" dirty="0" smtClean="0">
                <a:solidFill>
                  <a:srgbClr val="FF0000"/>
                </a:solidFill>
              </a:rPr>
              <a:t>В кадровом составе: </a:t>
            </a:r>
            <a:r>
              <a:rPr lang="ru-RU" dirty="0" smtClean="0">
                <a:solidFill>
                  <a:srgbClr val="002060"/>
                </a:solidFill>
              </a:rPr>
              <a:t>повышение социально-профессиональной мобильности, в том числе мотивация на повышение качества предоставляемых услуг. </a:t>
            </a:r>
            <a:r>
              <a:rPr lang="ru-RU" b="1" dirty="0" smtClean="0">
                <a:solidFill>
                  <a:srgbClr val="002060"/>
                </a:solidFill>
              </a:rPr>
              <a:t>                             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5664"/>
      </p:ext>
    </p:extLst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7274768" cy="5699720"/>
          </a:xfrm>
        </p:spPr>
        <p:txBody>
          <a:bodyPr/>
          <a:lstStyle/>
          <a:p>
            <a:r>
              <a:rPr lang="ru-RU" b="1" dirty="0"/>
              <a:t>Ц</a:t>
            </a:r>
            <a:r>
              <a:rPr lang="ru-RU" b="1" dirty="0" smtClean="0"/>
              <a:t>ель </a:t>
            </a:r>
            <a:r>
              <a:rPr lang="ru-RU" b="1" dirty="0"/>
              <a:t>проекта:</a:t>
            </a:r>
            <a:r>
              <a:rPr lang="ru-RU" dirty="0"/>
              <a:t> расширение единого информационно-методического пространства по созданию системы непрерывного профессионального развития каждого педагогического работника и построение его на принципах сетевого взаимодействия.</a:t>
            </a:r>
          </a:p>
        </p:txBody>
      </p:sp>
    </p:spTree>
    <p:extLst>
      <p:ext uri="{BB962C8B-B14F-4D97-AF65-F5344CB8AC3E}">
        <p14:creationId xmlns:p14="http://schemas.microsoft.com/office/powerpoint/2010/main" val="25419757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85729"/>
            <a:ext cx="7178570" cy="857255"/>
          </a:xfrm>
        </p:spPr>
        <p:txBody>
          <a:bodyPr/>
          <a:lstStyle/>
          <a:p>
            <a:pPr algn="ctr"/>
            <a:r>
              <a:rPr lang="ru-RU" sz="1800" b="1" dirty="0" smtClean="0"/>
              <a:t>В результате реализации деятельности ресурсного центра произошли следующие качественные изменения:</a:t>
            </a:r>
            <a:endParaRPr lang="ru-RU" sz="1800" b="1" dirty="0">
              <a:solidFill>
                <a:srgbClr val="00206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598" y="1285860"/>
            <a:ext cx="7105674" cy="5095468"/>
          </a:xfrm>
        </p:spPr>
        <p:txBody>
          <a:bodyPr/>
          <a:lstStyle/>
          <a:p>
            <a:pPr lvl="0"/>
            <a:r>
              <a:rPr lang="ru-RU" b="1" dirty="0" smtClean="0">
                <a:solidFill>
                  <a:srgbClr val="FF0000"/>
                </a:solidFill>
              </a:rPr>
              <a:t>Изменения в работе с родителями: </a:t>
            </a:r>
            <a:r>
              <a:rPr lang="ru-RU" dirty="0" smtClean="0">
                <a:solidFill>
                  <a:srgbClr val="002060"/>
                </a:solidFill>
              </a:rPr>
              <a:t>участие родителей в реализации инновационного процесса. Приобщение родительской общественности к образовательной деятельности (участие в проектах, конкурсах, создание рубрик в газете детского сада, </a:t>
            </a:r>
            <a:r>
              <a:rPr lang="ru-RU" dirty="0" err="1" smtClean="0">
                <a:solidFill>
                  <a:srgbClr val="002060"/>
                </a:solidFill>
              </a:rPr>
              <a:t>интернет-страничек</a:t>
            </a:r>
            <a:r>
              <a:rPr lang="ru-RU" dirty="0" smtClean="0">
                <a:solidFill>
                  <a:srgbClr val="002060"/>
                </a:solidFill>
              </a:rPr>
              <a:t> и пр.)</a:t>
            </a:r>
          </a:p>
          <a:p>
            <a:pPr lvl="0"/>
            <a:r>
              <a:rPr lang="ru-RU" b="1" dirty="0" smtClean="0">
                <a:solidFill>
                  <a:srgbClr val="FF0000"/>
                </a:solidFill>
              </a:rPr>
              <a:t>Качественные изменения результата работы  детьми: </a:t>
            </a:r>
            <a:r>
              <a:rPr lang="ru-RU" dirty="0" smtClean="0">
                <a:solidFill>
                  <a:srgbClr val="002060"/>
                </a:solidFill>
              </a:rPr>
              <a:t>создана благоприятная творческая личностно-ориентированная среда. </a:t>
            </a:r>
          </a:p>
          <a:p>
            <a:pPr lvl="0"/>
            <a:r>
              <a:rPr lang="ru-RU" b="1" dirty="0" smtClean="0">
                <a:solidFill>
                  <a:srgbClr val="FF0000"/>
                </a:solidFill>
              </a:rPr>
              <a:t>Эффективность для муниципальной системы образования: </a:t>
            </a:r>
            <a:r>
              <a:rPr lang="ru-RU" dirty="0" smtClean="0">
                <a:solidFill>
                  <a:srgbClr val="002060"/>
                </a:solidFill>
              </a:rPr>
              <a:t>повышение профессиональной компетентности педагогических и руководящих работников, в условиях реализации ФГОС ДО, формирование банка методического и практического материала для осуществления образовательного процесса с разными категориями воспитанников.</a:t>
            </a:r>
          </a:p>
          <a:p>
            <a:pPr lvl="0"/>
            <a:endParaRPr lang="ru-RU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5664"/>
      </p:ext>
    </p:extLst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99592" y="404664"/>
            <a:ext cx="61606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Перспектива развития МРЦ</a:t>
            </a:r>
            <a:endParaRPr lang="ru-RU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7544" y="1556792"/>
            <a:ext cx="7848872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Продолжение практической деятельности по представлению опыта введения и реализации ФГОС ДО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печатных методико-рекомендательных материалов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Транслирование в сетевых сообществах сети «Интернет»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54939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609600"/>
            <a:ext cx="7000924" cy="1104888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000108"/>
            <a:ext cx="7929618" cy="4452941"/>
          </a:xfrm>
        </p:spPr>
        <p:txBody>
          <a:bodyPr/>
          <a:lstStyle/>
          <a:p>
            <a:pPr>
              <a:buFont typeface="Wingdings" pitchFamily="2" charset="2"/>
              <a:buChar char="v"/>
            </a:pPr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5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СПАСИБО ЗА ВНИМАНИЕ !</a:t>
            </a: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7704856" cy="95092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Задачи проекта: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1268760"/>
            <a:ext cx="8136904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20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Оказывать методическую поддержку, создавать мотивационные условия, благоприятные для профессионального развития педагогов и совершенствования опыта практической деятельности, ориентированной на развитие каждого педагога.</a:t>
            </a:r>
            <a:endParaRPr lang="ru-RU" sz="2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20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Совершенствовать профессиональную компетенцию педагогических и руководящих работников ДОУ в условиях реализации ФГОС ДО.</a:t>
            </a:r>
            <a:endParaRPr lang="ru-RU" sz="2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20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Осуществлять эффективное использование потенциала педагогических сообществ старших воспитателей, воспитателей и специалистов ДОУ в повышении качества информационно-методического и дидактического оснащения образовательного процесса, отвечающего требованиям ФГОС ДО.</a:t>
            </a:r>
            <a:endParaRPr lang="ru-RU" sz="2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20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Сформировать банк методических рекомендаций, консультаций, практических материалов, направленных на построение образовательной деятельности на основе взаимодействия взрослых с детьми.</a:t>
            </a:r>
            <a:endParaRPr lang="ru-RU" sz="2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0984250"/>
      </p:ext>
    </p:extLst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9552" y="404664"/>
            <a:ext cx="7416824" cy="301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 и задачи реализуются посредством:</a:t>
            </a:r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Осуществления транслирования опыта деятельности по реализации модели сопровождения педагогов ДОУ.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Способствования распространению инновационного педагогического опыта введения и реализации ФГОС ДО.</a:t>
            </a:r>
            <a:endParaRPr lang="ru-RU" sz="2400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3645024"/>
            <a:ext cx="734481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Предполагаемый продукт:</a:t>
            </a:r>
          </a:p>
          <a:p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банка практических материалов по сопровождению введения и реализации ФГОС ДО с педагогами, воспитанниками, руководящими работниками.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152226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332656"/>
            <a:ext cx="72297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деятельности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1124744"/>
            <a:ext cx="720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 dirty="0" smtClean="0"/>
              <a:t>1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Организационно-аналитическая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направленность</a:t>
            </a: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дефицита профессиональной компетентности и формирование запроса на сопровождение.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правового поля и планирование работы МРЦ.</a:t>
            </a:r>
          </a:p>
        </p:txBody>
      </p:sp>
      <p:pic>
        <p:nvPicPr>
          <p:cNvPr id="7" name="Picture 7" descr="C:\Users\149\Desktop\IMG_67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2996952"/>
            <a:ext cx="4428492" cy="29523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971555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11560" y="332656"/>
            <a:ext cx="72008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Практическая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направленность:</a:t>
            </a: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мероприятия были направлены на транслирование опыта работы учреждений МРЦ:</a:t>
            </a:r>
          </a:p>
          <a:p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1.Мастер-класс для педагогических работников «Сохранение самоценности детства: педагогические условия развития и амплификации игровой деятельности дошкольников».</a:t>
            </a:r>
          </a:p>
          <a:p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Региональный семинар «Эффективные практики реализации ФГОС ДОО».</a:t>
            </a:r>
          </a:p>
          <a:p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Семинар-практикум для руководителей «Создание условий для профессионального развития педагогических работников».</a:t>
            </a:r>
          </a:p>
        </p:txBody>
      </p:sp>
      <p:graphicFrame>
        <p:nvGraphicFramePr>
          <p:cNvPr id="8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5606975"/>
              </p:ext>
            </p:extLst>
          </p:nvPr>
        </p:nvGraphicFramePr>
        <p:xfrm>
          <a:off x="2139118" y="3645024"/>
          <a:ext cx="4145684" cy="35468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45" name="Документ" r:id="rId3" imgW="10418069" imgH="8703652" progId="Word.Document.12">
                  <p:embed/>
                </p:oleObj>
              </mc:Choice>
              <mc:Fallback>
                <p:oleObj name="Документ" r:id="rId3" imgW="10418069" imgH="8703652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9118" y="3645024"/>
                        <a:ext cx="4145684" cy="35468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615664"/>
      </p:ext>
    </p:extLst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620689"/>
            <a:ext cx="7704856" cy="1951055"/>
          </a:xfrm>
        </p:spPr>
        <p:txBody>
          <a:bodyPr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/>
            </a:r>
            <a:br>
              <a:rPr lang="ru-RU" sz="2400" b="1" dirty="0" smtClean="0">
                <a:solidFill>
                  <a:srgbClr val="C00000"/>
                </a:solidFill>
              </a:rPr>
            </a:br>
            <a:r>
              <a:rPr lang="ru-RU" sz="2400" b="1" dirty="0" smtClean="0">
                <a:solidFill>
                  <a:srgbClr val="C00000"/>
                </a:solidFill>
              </a:rPr>
              <a:t>Мастер – класс</a:t>
            </a:r>
            <a:br>
              <a:rPr lang="ru-RU" sz="2400" b="1" dirty="0" smtClean="0">
                <a:solidFill>
                  <a:srgbClr val="C00000"/>
                </a:solidFill>
              </a:rPr>
            </a:br>
            <a:r>
              <a:rPr lang="ru-RU" sz="2400" b="1" dirty="0" smtClean="0">
                <a:solidFill>
                  <a:srgbClr val="002060"/>
                </a:solidFill>
              </a:rPr>
              <a:t>«Сохранение самоценности детства: педагогические условия развития и амплификации игровой деятельности дошкольников». 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598" y="2132856"/>
            <a:ext cx="7418786" cy="4248472"/>
          </a:xfrm>
        </p:spPr>
        <p:txBody>
          <a:bodyPr/>
          <a:lstStyle/>
          <a:p>
            <a:pPr marL="457200" indent="-457200"/>
            <a:r>
              <a:rPr lang="ru-RU" dirty="0" smtClean="0"/>
              <a:t>                                           </a:t>
            </a:r>
            <a:endParaRPr lang="ru-RU" dirty="0"/>
          </a:p>
        </p:txBody>
      </p:sp>
      <p:pic>
        <p:nvPicPr>
          <p:cNvPr id="3074" name="Picture 2" descr="C:\Users\149\Desktop\Мастер-класс 21.10.16 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63470" y="2240772"/>
            <a:ext cx="2786082" cy="1857388"/>
          </a:xfrm>
          <a:prstGeom prst="rect">
            <a:avLst/>
          </a:prstGeom>
          <a:noFill/>
        </p:spPr>
      </p:pic>
      <p:pic>
        <p:nvPicPr>
          <p:cNvPr id="3075" name="Picture 3" descr="C:\Users\149\Desktop\Мастер-класс 21.10.2016 - 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4643446"/>
            <a:ext cx="2786082" cy="1928826"/>
          </a:xfrm>
          <a:prstGeom prst="rect">
            <a:avLst/>
          </a:prstGeom>
          <a:noFill/>
        </p:spPr>
      </p:pic>
      <p:pic>
        <p:nvPicPr>
          <p:cNvPr id="6" name="Рисунок 5"/>
          <p:cNvPicPr/>
          <p:nvPr/>
        </p:nvPicPr>
        <p:blipFill rotWithShape="1">
          <a:blip r:embed="rId4" cstate="print"/>
          <a:srcRect l="20454" t="9409" r="22407" b="14684"/>
          <a:stretch/>
        </p:blipFill>
        <p:spPr bwMode="auto">
          <a:xfrm rot="517810">
            <a:off x="6053714" y="4812814"/>
            <a:ext cx="2643206" cy="18573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5" cstate="print"/>
          <a:srcRect l="20454" t="8781" r="21705" b="14061"/>
          <a:stretch/>
        </p:blipFill>
        <p:spPr bwMode="auto">
          <a:xfrm rot="21160859">
            <a:off x="214283" y="4857760"/>
            <a:ext cx="2714644" cy="18278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F:\Рабочий стол\все остальное с раб. стола\Фото М.А\IMG_8284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7336">
            <a:off x="6115872" y="2490956"/>
            <a:ext cx="2564161" cy="1787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97" name="Picture 1" descr="C:\Users\149\Desktop\IMG_828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853424">
            <a:off x="178806" y="2595100"/>
            <a:ext cx="2651501" cy="17834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615664"/>
      </p:ext>
    </p:extLst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8" t="5179" r="9838" b="14983"/>
          <a:stretch/>
        </p:blipFill>
        <p:spPr>
          <a:xfrm>
            <a:off x="323528" y="332656"/>
            <a:ext cx="3865692" cy="21602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6" t="6373" r="16926" b="14926"/>
          <a:stretch/>
        </p:blipFill>
        <p:spPr>
          <a:xfrm>
            <a:off x="251520" y="2883519"/>
            <a:ext cx="2808312" cy="19390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79"/>
          <a:stretch/>
        </p:blipFill>
        <p:spPr>
          <a:xfrm>
            <a:off x="3510136" y="4682753"/>
            <a:ext cx="3707904" cy="197671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99992" y="4239631"/>
            <a:ext cx="19367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Видеофильм</a:t>
            </a:r>
            <a:endParaRPr lang="ru-RU" sz="2400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 t="6579" r="9838" b="14983"/>
          <a:stretch/>
        </p:blipFill>
        <p:spPr>
          <a:xfrm>
            <a:off x="4618539" y="2299797"/>
            <a:ext cx="3636404" cy="20162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8" t="5179" r="10625" b="14983"/>
          <a:stretch/>
        </p:blipFill>
        <p:spPr>
          <a:xfrm>
            <a:off x="4355976" y="196125"/>
            <a:ext cx="3528392" cy="199127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178379" y="3218492"/>
            <a:ext cx="1409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МДОУ № 6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9975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65" y="735233"/>
            <a:ext cx="3672408" cy="24482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036" y="1553333"/>
            <a:ext cx="3456384" cy="23042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031382"/>
            <a:ext cx="3780421" cy="25202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005064"/>
            <a:ext cx="3816424" cy="25442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23928" y="116632"/>
            <a:ext cx="5004049" cy="1237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Сюжетно-ролевая игра в технологии деятельностного подхода Л. Г. Петерсон «Ситуация» МДОУ № 61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«Сигнал с неизвестной планеты» 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7762703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4439</TotalTime>
  <Words>630</Words>
  <Application>Microsoft Office PowerPoint</Application>
  <PresentationFormat>Экран (4:3)</PresentationFormat>
  <Paragraphs>102</Paragraphs>
  <Slides>22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22</vt:i4>
      </vt:variant>
    </vt:vector>
  </HeadingPairs>
  <TitlesOfParts>
    <vt:vector size="33" baseType="lpstr">
      <vt:lpstr>Arial</vt:lpstr>
      <vt:lpstr>Calibri</vt:lpstr>
      <vt:lpstr>Garamond</vt:lpstr>
      <vt:lpstr>Tahoma</vt:lpstr>
      <vt:lpstr>Times New Roman</vt:lpstr>
      <vt:lpstr>Trebuchet MS</vt:lpstr>
      <vt:lpstr>Wingdings</vt:lpstr>
      <vt:lpstr>Wingdings 3</vt:lpstr>
      <vt:lpstr>Грань</vt:lpstr>
      <vt:lpstr>Документ</vt:lpstr>
      <vt:lpstr>Document</vt:lpstr>
      <vt:lpstr>Презентация PowerPoint</vt:lpstr>
      <vt:lpstr>Цель проекта: расширение единого информационно-методического пространства по созданию системы непрерывного профессионального развития каждого педагогического работника и построение его на принципах сетевого взаимодействия.</vt:lpstr>
      <vt:lpstr>Задачи проекта:</vt:lpstr>
      <vt:lpstr>Презентация PowerPoint</vt:lpstr>
      <vt:lpstr>Презентация PowerPoint</vt:lpstr>
      <vt:lpstr>Презентация PowerPoint</vt:lpstr>
      <vt:lpstr> Мастер – класс «Сохранение самоценности детства: педагогические условия развития и амплификации игровой деятельности дошкольников».  </vt:lpstr>
      <vt:lpstr>Презентация PowerPoint</vt:lpstr>
      <vt:lpstr>Презентация PowerPoint</vt:lpstr>
      <vt:lpstr> Мастер – класс «Сохранение самоценности детства: педагогические условия развития и амплификации игровой деятельности дошкольников».  </vt:lpstr>
      <vt:lpstr>Мастер – класс «Сохранение самоценности детства: педагогические условия развития и амплификации игровой деятельности дошкольников».</vt:lpstr>
      <vt:lpstr> </vt:lpstr>
      <vt:lpstr> </vt:lpstr>
      <vt:lpstr>Семинар-практикум для руководителей: </vt:lpstr>
      <vt:lpstr> </vt:lpstr>
      <vt:lpstr>    Семинар-практикум для руководителей:   «Создание условий для профессионального развития педагогических работников».   </vt:lpstr>
      <vt:lpstr>   </vt:lpstr>
      <vt:lpstr>Презентация PowerPoint</vt:lpstr>
      <vt:lpstr>В результате реализации деятельности ресурсного центра произошли следующие качественные изменения: </vt:lpstr>
      <vt:lpstr>В результате реализации деятельности ресурсного центра произошли следующие качественные изменения:</vt:lpstr>
      <vt:lpstr>Презентация PowerPoint</vt:lpstr>
      <vt:lpstr>       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Специфика психического выгорания в управленческой  деятельности</dc:title>
  <dc:creator>home</dc:creator>
  <cp:lastModifiedBy>Пользователь</cp:lastModifiedBy>
  <cp:revision>331</cp:revision>
  <dcterms:created xsi:type="dcterms:W3CDTF">2009-11-10T09:43:24Z</dcterms:created>
  <dcterms:modified xsi:type="dcterms:W3CDTF">2017-04-20T11:27:12Z</dcterms:modified>
</cp:coreProperties>
</file>