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0" r:id="rId12"/>
    <p:sldId id="269" r:id="rId13"/>
    <p:sldId id="259" r:id="rId14"/>
    <p:sldId id="270" r:id="rId15"/>
    <p:sldId id="271" r:id="rId16"/>
    <p:sldId id="272" r:id="rId17"/>
    <p:sldId id="258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09999"/>
    <a:srgbClr val="FFFF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 varScale="1">
        <p:scale>
          <a:sx n="110" d="100"/>
          <a:sy n="110" d="100"/>
        </p:scale>
        <p:origin x="8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OvalMa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9194800" cy="689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16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6048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6048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24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271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0403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4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4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07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5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31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417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5410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3640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OvalSlaidPre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549275"/>
            <a:ext cx="590391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99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988840"/>
            <a:ext cx="8892480" cy="3168351"/>
          </a:xfrm>
          <a:solidFill>
            <a:schemeClr val="accent1">
              <a:lumMod val="50000"/>
            </a:schemeClr>
          </a:solidFill>
          <a:ln w="57150">
            <a:solidFill>
              <a:srgbClr val="FFFFFF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ворческая лаборатория – эффективная форма организации совместной деятельности педагога с детьми»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116632"/>
            <a:ext cx="8892480" cy="1440160"/>
          </a:xfrm>
          <a:solidFill>
            <a:schemeClr val="accent3">
              <a:lumMod val="95000"/>
            </a:schemeClr>
          </a:solidFill>
          <a:ln>
            <a:solidFill>
              <a:srgbClr val="009999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мэрии города Ярославля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ресурсный центр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взаимодействие МДОУ «Детский сад № 61, 69»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4260" y="5661248"/>
            <a:ext cx="6298968" cy="984885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009999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МДОУ № 61: Борисова Н. Ю.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10.04.2018 год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720"/>
            <a:ext cx="6480249" cy="792163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«Творческая лаборатория»</a:t>
            </a:r>
            <a:endParaRPr lang="ru-RU" sz="4000" b="1" dirty="0">
              <a:solidFill>
                <a:srgbClr val="FF7C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1700808"/>
            <a:ext cx="6408712" cy="1080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«Французская группа нового поколения»</a:t>
            </a:r>
            <a:endParaRPr lang="ru-RU" b="1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3660595" y="3284984"/>
            <a:ext cx="3767026" cy="194421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Демократизм</a:t>
            </a:r>
          </a:p>
          <a:p>
            <a:pPr algn="ctr"/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 </a:t>
            </a:r>
          </a:p>
          <a:p>
            <a:pPr algn="ctr"/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Вера в себя</a:t>
            </a:r>
            <a:endParaRPr lang="ru-RU" b="1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>
            <a:stCxn id="3" idx="2"/>
            <a:endCxn id="4" idx="0"/>
          </p:cNvCxnSpPr>
          <p:nvPr/>
        </p:nvCxnSpPr>
        <p:spPr>
          <a:xfrm>
            <a:off x="5544108" y="2780928"/>
            <a:ext cx="0" cy="504056"/>
          </a:xfrm>
          <a:prstGeom prst="straightConnector1">
            <a:avLst/>
          </a:prstGeom>
          <a:ln w="381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бъект 2"/>
          <p:cNvSpPr txBox="1">
            <a:spLocks/>
          </p:cNvSpPr>
          <p:nvPr/>
        </p:nvSpPr>
        <p:spPr bwMode="auto">
          <a:xfrm>
            <a:off x="2915816" y="5517232"/>
            <a:ext cx="5472608" cy="115212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Продвижение к истине своим путём</a:t>
            </a:r>
          </a:p>
        </p:txBody>
      </p:sp>
      <p:cxnSp>
        <p:nvCxnSpPr>
          <p:cNvPr id="8" name="Прямая со стрелкой 7"/>
          <p:cNvCxnSpPr>
            <a:endCxn id="7" idx="0"/>
          </p:cNvCxnSpPr>
          <p:nvPr/>
        </p:nvCxnSpPr>
        <p:spPr>
          <a:xfrm>
            <a:off x="5652120" y="5229200"/>
            <a:ext cx="0" cy="288032"/>
          </a:xfrm>
          <a:prstGeom prst="straightConnector1">
            <a:avLst/>
          </a:prstGeom>
          <a:ln w="381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652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9275"/>
            <a:ext cx="6840759" cy="143956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«Творческая лаборатория» сегодня</a:t>
            </a:r>
            <a:endParaRPr lang="ru-RU" sz="4000" b="1" dirty="0">
              <a:solidFill>
                <a:srgbClr val="FF7C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988840"/>
            <a:ext cx="6336704" cy="46088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организации совместной деятельности с </a:t>
            </a:r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детьми.</a:t>
            </a:r>
            <a:endParaRPr lang="ru-RU" b="1" dirty="0" smtClean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одель </a:t>
            </a:r>
            <a:r>
              <a:rPr lang="ru-RU" b="1" dirty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ребенка с окружающим, приобретение социального опыта через творческую деятельность</a:t>
            </a:r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</a:t>
            </a:r>
            <a:endParaRPr lang="ru-RU" b="1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468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«Творческая лаборатория»</a:t>
            </a:r>
            <a:endParaRPr lang="ru-RU" sz="3600" b="1" dirty="0">
              <a:solidFill>
                <a:srgbClr val="FF7C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348880"/>
            <a:ext cx="7272808" cy="43924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8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Импровизационный характер деятельности</a:t>
            </a:r>
          </a:p>
          <a:p>
            <a:r>
              <a:rPr lang="ru-RU" sz="18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стиль поведения всех участников</a:t>
            </a:r>
          </a:p>
          <a:p>
            <a:r>
              <a:rPr lang="ru-RU" sz="18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Партнёрские взаимоотношения педагога и ребёнка</a:t>
            </a:r>
          </a:p>
          <a:p>
            <a:r>
              <a:rPr lang="ru-RU" sz="18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 психологической свободы и безопасности, разумной дозволенности, игры, спонтанности</a:t>
            </a:r>
          </a:p>
          <a:p>
            <a:r>
              <a:rPr lang="ru-RU" sz="18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детального планирования и выстраивания перспективы</a:t>
            </a:r>
          </a:p>
          <a:p>
            <a:r>
              <a:rPr lang="ru-RU" sz="18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команде: коллективный поиск «нового»</a:t>
            </a:r>
          </a:p>
          <a:p>
            <a:r>
              <a:rPr lang="ru-RU" sz="18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успеха в рамках содружества: «Я могу всё, если с друзьями»</a:t>
            </a:r>
          </a:p>
          <a:p>
            <a:r>
              <a:rPr lang="ru-RU" sz="18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Зона поиска, в которой происходит постановка проблемы и поиск решения</a:t>
            </a:r>
          </a:p>
          <a:p>
            <a:r>
              <a:rPr lang="ru-RU" sz="18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Побуждение к размышлению</a:t>
            </a:r>
          </a:p>
          <a:p>
            <a:r>
              <a:rPr lang="ru-RU" sz="18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«живой» мысли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95736" y="1700808"/>
            <a:ext cx="5994911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как формы работы с детьми</a:t>
            </a:r>
            <a:endParaRPr lang="ru-RU" sz="2400" b="1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12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лаборатория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2420888"/>
            <a:ext cx="6923112" cy="24048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b="1" dirty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800" dirty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сохранение в ребенке творческого начала, оказании помощи в реализации его возможностей, способствование развитию самостоятельности и творческой инициативы.</a:t>
            </a:r>
          </a:p>
        </p:txBody>
      </p:sp>
    </p:spTree>
    <p:extLst>
      <p:ext uri="{BB962C8B-B14F-4D97-AF65-F5344CB8AC3E}">
        <p14:creationId xmlns:p14="http://schemas.microsoft.com/office/powerpoint/2010/main" val="1775819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549275"/>
            <a:ext cx="7632576" cy="792163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творческого процесса ребёнка</a:t>
            </a:r>
            <a:endParaRPr lang="ru-RU" sz="2800" b="1" dirty="0">
              <a:solidFill>
                <a:srgbClr val="FF7C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34736" y="1637806"/>
            <a:ext cx="441184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Обращаю внимание</a:t>
            </a:r>
            <a:endParaRPr lang="ru-RU" sz="3600" b="1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0830" y="2511187"/>
            <a:ext cx="3225755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Рассматриваю</a:t>
            </a:r>
            <a:endParaRPr lang="ru-RU" sz="3600" b="1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3379315"/>
            <a:ext cx="431631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Думаю, как сделать</a:t>
            </a:r>
            <a:endParaRPr lang="ru-RU" sz="3600" b="1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8205" y="4463085"/>
            <a:ext cx="1556067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Делаю</a:t>
            </a:r>
            <a:endParaRPr lang="ru-RU" sz="3600" b="1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7614" y="5546855"/>
            <a:ext cx="423725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Получаю результат</a:t>
            </a:r>
            <a:endParaRPr lang="ru-RU" sz="3600" b="1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Соединительная линия уступом 9"/>
          <p:cNvCxnSpPr>
            <a:stCxn id="4" idx="3"/>
            <a:endCxn id="5" idx="3"/>
          </p:cNvCxnSpPr>
          <p:nvPr/>
        </p:nvCxnSpPr>
        <p:spPr>
          <a:xfrm>
            <a:off x="6446585" y="1960972"/>
            <a:ext cx="12700" cy="873381"/>
          </a:xfrm>
          <a:prstGeom prst="bentConnector3">
            <a:avLst>
              <a:gd name="adj1" fmla="val 1800000"/>
            </a:avLst>
          </a:prstGeom>
          <a:ln w="381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5" idx="1"/>
            <a:endCxn id="6" idx="1"/>
          </p:cNvCxnSpPr>
          <p:nvPr/>
        </p:nvCxnSpPr>
        <p:spPr>
          <a:xfrm rot="10800000" flipH="1" flipV="1">
            <a:off x="3220830" y="2834353"/>
            <a:ext cx="559082" cy="868128"/>
          </a:xfrm>
          <a:prstGeom prst="bentConnector3">
            <a:avLst>
              <a:gd name="adj1" fmla="val -40888"/>
            </a:avLst>
          </a:prstGeom>
          <a:ln w="381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stCxn id="6" idx="3"/>
            <a:endCxn id="7" idx="3"/>
          </p:cNvCxnSpPr>
          <p:nvPr/>
        </p:nvCxnSpPr>
        <p:spPr>
          <a:xfrm flipH="1">
            <a:off x="6544272" y="3702481"/>
            <a:ext cx="1551950" cy="1083770"/>
          </a:xfrm>
          <a:prstGeom prst="bentConnector3">
            <a:avLst>
              <a:gd name="adj1" fmla="val -14730"/>
            </a:avLst>
          </a:prstGeom>
          <a:ln w="381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7" idx="1"/>
            <a:endCxn id="8" idx="1"/>
          </p:cNvCxnSpPr>
          <p:nvPr/>
        </p:nvCxnSpPr>
        <p:spPr>
          <a:xfrm rot="10800000" flipV="1">
            <a:off x="3647615" y="4786251"/>
            <a:ext cx="1340591" cy="1083770"/>
          </a:xfrm>
          <a:prstGeom prst="bentConnector3">
            <a:avLst>
              <a:gd name="adj1" fmla="val 117052"/>
            </a:avLst>
          </a:prstGeom>
          <a:ln w="381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744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549275"/>
            <a:ext cx="7354888" cy="792163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«Творческой лаборатории»</a:t>
            </a:r>
            <a:endParaRPr lang="ru-RU" sz="3600" b="1" dirty="0">
              <a:solidFill>
                <a:srgbClr val="FF7C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3629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</a:t>
            </a:r>
          </a:p>
          <a:p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Научно-экспериментальные</a:t>
            </a:r>
          </a:p>
          <a:p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Художественные</a:t>
            </a:r>
          </a:p>
          <a:p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Мыслительные</a:t>
            </a:r>
          </a:p>
          <a:p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</a:t>
            </a:r>
          </a:p>
          <a:p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Лаборатории профессии и т.д.</a:t>
            </a:r>
            <a:endParaRPr lang="ru-RU" b="1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94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должен уметь</a:t>
            </a:r>
            <a:endParaRPr lang="ru-RU" b="1" dirty="0">
              <a:solidFill>
                <a:srgbClr val="FF7C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556792"/>
            <a:ext cx="7787208" cy="49974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мешать ребёнку</a:t>
            </a:r>
          </a:p>
          <a:p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рядом с ним в этом процессе</a:t>
            </a:r>
          </a:p>
          <a:p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и понять его позицию</a:t>
            </a:r>
          </a:p>
          <a:p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Довериться ребёнку в минуты творческого поиска</a:t>
            </a:r>
          </a:p>
          <a:p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Самому быть творцом (личный пример)</a:t>
            </a:r>
          </a:p>
          <a:p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 относиться к результатам детского творческого труда</a:t>
            </a:r>
            <a:endParaRPr lang="ru-RU" b="1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302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" y="0"/>
            <a:ext cx="9134250" cy="6850688"/>
          </a:xfrm>
        </p:spPr>
      </p:pic>
      <p:sp>
        <p:nvSpPr>
          <p:cNvPr id="3" name="TextBox 2"/>
          <p:cNvSpPr txBox="1"/>
          <p:nvPr/>
        </p:nvSpPr>
        <p:spPr>
          <a:xfrm>
            <a:off x="2325674" y="547542"/>
            <a:ext cx="63507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«Восхождение доступно каждому, и преступление перед сами собой и другими всю жизнь протоптаться на месте»</a:t>
            </a:r>
          </a:p>
          <a:p>
            <a:pPr algn="r"/>
            <a:r>
              <a:rPr lang="ru-RU" sz="24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С. </a:t>
            </a:r>
            <a:r>
              <a:rPr lang="ru-RU" sz="2400" b="1" dirty="0" err="1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Альтшуллер</a:t>
            </a:r>
            <a:endParaRPr lang="ru-RU" sz="2400" b="1" dirty="0" smtClean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(автор ЖСТЛ</a:t>
            </a:r>
            <a:r>
              <a:rPr lang="ru-RU" sz="2400" b="1" dirty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7785" y="3789040"/>
            <a:ext cx="60486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«Люди, научившиеся… наблюдениям и опытам, приобретают способность самим ставить вопросы и получать на них фактические ответы, оказываясь на более высоком умственном и нравственном уровне в сравнении с теми, кто такой школы не прошёл…»</a:t>
            </a:r>
          </a:p>
          <a:p>
            <a:pPr algn="r"/>
            <a:r>
              <a:rPr lang="ru-RU" sz="20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 Е. Тимирязев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1640" y="2712551"/>
            <a:ext cx="7668125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Удачи и всегда находиться в «Зоне поиска»!!!!</a:t>
            </a:r>
            <a:endParaRPr lang="ru-RU" sz="2800" b="1" dirty="0">
              <a:solidFill>
                <a:srgbClr val="FF7C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06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3068960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i="1" dirty="0">
              <a:solidFill>
                <a:srgbClr val="FF7C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212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ДО:</a:t>
            </a:r>
            <a:endParaRPr lang="ru-RU" b="1" dirty="0">
              <a:solidFill>
                <a:srgbClr val="FF7C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600200"/>
            <a:ext cx="7848872" cy="4997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П.1.2.: Личностно-развивающий и гуманистический характер взаимодействия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 работников Организаций и детей.</a:t>
            </a: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П.1.4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Построение образовательной деятельности 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индивидуальных особенностей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каждого ребёнка, при котором сам 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становится активным в выборе содержания своего образования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становится субъектом образования – индивидуализация образования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1.4. Формирование познавательных интересов и познавательных действий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в различных видах деятельности.</a:t>
            </a: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П.1.6. Обеспечение вариативности и разнообразия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Программ 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организационных форм дошкольного образования.</a:t>
            </a: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П.3.2.1. Поддержка инициативы и самостоятельности детей </a:t>
            </a:r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специфических для них видах деятельности.</a:t>
            </a:r>
          </a:p>
          <a:p>
            <a:endParaRPr lang="ru-RU" b="1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8175" y="404665"/>
            <a:ext cx="5903913" cy="108012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200" b="1" dirty="0" smtClean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уманистический характер взаимодействия</a:t>
            </a:r>
            <a:endParaRPr lang="ru-RU" sz="3200" b="1" dirty="0">
              <a:solidFill>
                <a:srgbClr val="FF7C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600200"/>
            <a:ext cx="6264696" cy="49974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к каждому ребёнку как к личности.</a:t>
            </a:r>
          </a:p>
          <a:p>
            <a:r>
              <a:rPr lang="ru-RU" sz="36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помощи в реализации личностью своих внутренних потребностей.</a:t>
            </a:r>
          </a:p>
          <a:p>
            <a:r>
              <a:rPr lang="ru-RU" sz="36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«Помогающие отношения» (Карл </a:t>
            </a:r>
            <a:r>
              <a:rPr lang="ru-RU" sz="3600" b="1" dirty="0" err="1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Роджерс</a:t>
            </a:r>
            <a:r>
              <a:rPr lang="ru-RU" sz="36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b="1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77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«Помогающие отношения»</a:t>
            </a:r>
            <a:endParaRPr lang="ru-RU" sz="3600" b="1" dirty="0">
              <a:solidFill>
                <a:srgbClr val="FF7C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600200"/>
            <a:ext cx="6120680" cy="49974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 к личностному росту, развитию, созреванию, улучшению жизнедеятельности и сотрудничества.</a:t>
            </a:r>
          </a:p>
          <a:p>
            <a:r>
              <a:rPr lang="ru-RU" sz="28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Принципы: искренности, принятия другого как ценности и эмпатического понимания.</a:t>
            </a:r>
          </a:p>
          <a:p>
            <a:r>
              <a:rPr lang="ru-RU" sz="28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оценочных высказываний.</a:t>
            </a:r>
          </a:p>
          <a:p>
            <a:r>
              <a:rPr lang="ru-RU" sz="28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может сказать о своих впечатлениях…</a:t>
            </a:r>
            <a:endParaRPr lang="ru-RU" sz="2800" b="1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12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</a:t>
            </a:r>
            <a:endParaRPr lang="ru-RU" b="1" dirty="0">
              <a:solidFill>
                <a:srgbClr val="FF7C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1600200"/>
            <a:ext cx="6120680" cy="49974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3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обладает развитым воображением…</a:t>
            </a:r>
          </a:p>
          <a:p>
            <a:r>
              <a:rPr lang="ru-RU" sz="23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проявляет любознательность, интересуется причинно-следственными связями…</a:t>
            </a:r>
          </a:p>
          <a:p>
            <a:r>
              <a:rPr lang="ru-RU" sz="23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склонен наблюдать, экспериментировать.</a:t>
            </a:r>
          </a:p>
          <a:p>
            <a:r>
              <a:rPr lang="ru-RU" sz="23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проявляет инициативу и самостоятельность в разных видах деятельности.</a:t>
            </a:r>
          </a:p>
          <a:p>
            <a:r>
              <a:rPr lang="ru-RU" sz="23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способен к принятию собственных решений.</a:t>
            </a:r>
          </a:p>
          <a:p>
            <a:r>
              <a:rPr lang="ru-RU" sz="23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способен выбирать род занятий.</a:t>
            </a:r>
            <a:endParaRPr lang="ru-RU" sz="2300" b="1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75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детского творчества</a:t>
            </a:r>
            <a:endParaRPr lang="ru-RU" sz="2800" b="1" dirty="0">
              <a:solidFill>
                <a:srgbClr val="FF7C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8175" y="1916832"/>
            <a:ext cx="6264226" cy="39890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открытий и продукта субъективна.</a:t>
            </a:r>
          </a:p>
          <a:p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создания продукта важнее, чем результат.</a:t>
            </a:r>
          </a:p>
          <a:p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Ориентировочная деятельность, спонтанное экспериментирование.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137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Творческое отношение</a:t>
            </a:r>
            <a:endParaRPr lang="ru-RU" sz="4000" b="1" dirty="0">
              <a:solidFill>
                <a:srgbClr val="FF7C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4173180"/>
            <a:ext cx="6275040" cy="21602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i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дело качественно, на более высоком уровне</a:t>
            </a:r>
          </a:p>
          <a:p>
            <a:r>
              <a:rPr lang="ru-RU" sz="2800" b="1" i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 совершенствование</a:t>
            </a:r>
          </a:p>
          <a:p>
            <a:r>
              <a:rPr lang="ru-RU" sz="2800" b="1" i="1" dirty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i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рогресс в любой деятельности</a:t>
            </a:r>
            <a:endParaRPr lang="ru-RU" sz="2800" b="1" i="1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7452" y="1700808"/>
            <a:ext cx="31835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личность</a:t>
            </a:r>
            <a:endParaRPr lang="ru-RU" sz="2400" b="1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2636912"/>
            <a:ext cx="612068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творческой личности современности</a:t>
            </a:r>
            <a:endParaRPr lang="ru-RU" sz="2400" b="1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Соединительная линия уступом 6"/>
          <p:cNvCxnSpPr>
            <a:stCxn id="4" idx="3"/>
            <a:endCxn id="5" idx="0"/>
          </p:cNvCxnSpPr>
          <p:nvPr/>
        </p:nvCxnSpPr>
        <p:spPr>
          <a:xfrm>
            <a:off x="5280952" y="1931641"/>
            <a:ext cx="623196" cy="705271"/>
          </a:xfrm>
          <a:prstGeom prst="bentConnector2">
            <a:avLst/>
          </a:prstGeom>
          <a:ln w="381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2"/>
          </p:cNvCxnSpPr>
          <p:nvPr/>
        </p:nvCxnSpPr>
        <p:spPr>
          <a:xfrm>
            <a:off x="5904148" y="3467909"/>
            <a:ext cx="0" cy="705271"/>
          </a:xfrm>
          <a:prstGeom prst="straightConnector1">
            <a:avLst/>
          </a:prstGeom>
          <a:ln w="381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954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Детское творчество</a:t>
            </a:r>
            <a:endParaRPr lang="ru-RU" b="1" dirty="0">
              <a:solidFill>
                <a:srgbClr val="FF7C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1798" y="2780928"/>
            <a:ext cx="5976664" cy="39604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продукта (субъективная)</a:t>
            </a:r>
          </a:p>
          <a:p>
            <a:r>
              <a:rPr lang="ru-RU" sz="28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Оригинальность</a:t>
            </a:r>
          </a:p>
          <a:p>
            <a:r>
              <a:rPr lang="ru-RU" sz="28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 решений</a:t>
            </a:r>
          </a:p>
          <a:p>
            <a:r>
              <a:rPr lang="ru-RU" sz="28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Интеллектуальная активность</a:t>
            </a:r>
          </a:p>
          <a:p>
            <a:r>
              <a:rPr lang="ru-RU" sz="2800" b="1" dirty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8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моциональные проявления в процессе деятельности</a:t>
            </a:r>
          </a:p>
          <a:p>
            <a:r>
              <a:rPr lang="ru-RU" sz="28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Интеллектуальные эмоции</a:t>
            </a:r>
            <a:endParaRPr lang="ru-RU" sz="2800" b="1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1378" y="1917778"/>
            <a:ext cx="235750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ru-RU" sz="3200" b="1" dirty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>
            <a:stCxn id="2" idx="2"/>
          </p:cNvCxnSpPr>
          <p:nvPr/>
        </p:nvCxnSpPr>
        <p:spPr>
          <a:xfrm flipH="1">
            <a:off x="4860131" y="1341438"/>
            <a:ext cx="1" cy="575394"/>
          </a:xfrm>
          <a:prstGeom prst="straightConnector1">
            <a:avLst/>
          </a:prstGeom>
          <a:ln w="381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2"/>
            <a:endCxn id="3" idx="0"/>
          </p:cNvCxnSpPr>
          <p:nvPr/>
        </p:nvCxnSpPr>
        <p:spPr>
          <a:xfrm flipH="1">
            <a:off x="4860130" y="2502553"/>
            <a:ext cx="1" cy="278375"/>
          </a:xfrm>
          <a:prstGeom prst="straightConnector1">
            <a:avLst/>
          </a:prstGeom>
          <a:ln w="381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15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8175" y="549275"/>
            <a:ext cx="5903913" cy="143956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развития детского творчества</a:t>
            </a:r>
            <a:endParaRPr lang="ru-RU" sz="3600" b="1" dirty="0">
              <a:solidFill>
                <a:srgbClr val="FF7C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2132856"/>
            <a:ext cx="6480720" cy="39890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Широкая ориентировка в материале</a:t>
            </a:r>
          </a:p>
          <a:p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Организованное взрослым детское самостоятельное экспериментирование</a:t>
            </a:r>
          </a:p>
          <a:p>
            <a:r>
              <a:rPr lang="ru-RU" b="1" dirty="0" smtClean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обобщённых способов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2887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Oval</Template>
  <TotalTime>491</TotalTime>
  <Words>626</Words>
  <Application>Microsoft Office PowerPoint</Application>
  <PresentationFormat>Экран (4:3)</PresentationFormat>
  <Paragraphs>103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Тема Office</vt:lpstr>
      <vt:lpstr>Мастер-класс «Творческая лаборатория – эффективная форма организации совместной деятельности педагога с детьми»</vt:lpstr>
      <vt:lpstr>ФГОС ДО:</vt:lpstr>
      <vt:lpstr> Гуманистический характер взаимодействия</vt:lpstr>
      <vt:lpstr>«Помогающие отношения»</vt:lpstr>
      <vt:lpstr>Целевые ориентиры</vt:lpstr>
      <vt:lpstr>Особенности детского творчества</vt:lpstr>
      <vt:lpstr>Творческое отношение</vt:lpstr>
      <vt:lpstr>Детское творчество</vt:lpstr>
      <vt:lpstr>Условия развития детского творчества</vt:lpstr>
      <vt:lpstr>«Творческая лаборатория»</vt:lpstr>
      <vt:lpstr>«Творческая лаборатория» сегодня</vt:lpstr>
      <vt:lpstr>«Творческая лаборатория»</vt:lpstr>
      <vt:lpstr>Творческая лаборатория</vt:lpstr>
      <vt:lpstr>Алгоритм творческого процесса ребёнка</vt:lpstr>
      <vt:lpstr>Виды «Творческой лаборатории»</vt:lpstr>
      <vt:lpstr>Педагог должен уметь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«Творческая лаборатория – эффективная форма организации совместной деятельности педагога с детьми»</dc:title>
  <dc:creator>Пользователь</dc:creator>
  <cp:lastModifiedBy>Пользователь</cp:lastModifiedBy>
  <cp:revision>20</cp:revision>
  <dcterms:created xsi:type="dcterms:W3CDTF">2018-04-02T12:47:55Z</dcterms:created>
  <dcterms:modified xsi:type="dcterms:W3CDTF">2018-04-09T09:13:15Z</dcterms:modified>
</cp:coreProperties>
</file>