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8" r:id="rId4"/>
    <p:sldId id="259" r:id="rId5"/>
    <p:sldId id="260" r:id="rId6"/>
    <p:sldId id="262" r:id="rId7"/>
    <p:sldId id="264" r:id="rId8"/>
    <p:sldId id="266" r:id="rId9"/>
    <p:sldId id="268" r:id="rId10"/>
    <p:sldId id="270" r:id="rId11"/>
    <p:sldId id="272" r:id="rId12"/>
    <p:sldId id="274" r:id="rId13"/>
    <p:sldId id="276" r:id="rId14"/>
    <p:sldId id="278" r:id="rId15"/>
    <p:sldId id="280" r:id="rId16"/>
    <p:sldId id="282" r:id="rId17"/>
    <p:sldId id="283" r:id="rId18"/>
    <p:sldId id="287" r:id="rId19"/>
    <p:sldId id="291" r:id="rId20"/>
    <p:sldId id="293" r:id="rId21"/>
    <p:sldId id="295" r:id="rId22"/>
    <p:sldId id="29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47"/>
    <a:srgbClr val="CFFDE5"/>
    <a:srgbClr val="FF66CC"/>
    <a:srgbClr val="99FF99"/>
    <a:srgbClr val="FF3399"/>
    <a:srgbClr val="FFCCFF"/>
    <a:srgbClr val="CFF5FD"/>
    <a:srgbClr val="FF99FF"/>
    <a:srgbClr val="F5EFD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7" autoAdjust="0"/>
  </p:normalViewPr>
  <p:slideViewPr>
    <p:cSldViewPr snapToGrid="0">
      <p:cViewPr>
        <p:scale>
          <a:sx n="58" d="100"/>
          <a:sy n="58" d="100"/>
        </p:scale>
        <p:origin x="-456" y="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89B4-004E-474D-91C6-5B69C31FC1A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391D-0209-44D4-AEDE-124F0FF76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8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89B4-004E-474D-91C6-5B69C31FC1A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391D-0209-44D4-AEDE-124F0FF76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42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89B4-004E-474D-91C6-5B69C31FC1A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391D-0209-44D4-AEDE-124F0FF76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89B4-004E-474D-91C6-5B69C31FC1A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391D-0209-44D4-AEDE-124F0FF76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3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89B4-004E-474D-91C6-5B69C31FC1A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391D-0209-44D4-AEDE-124F0FF76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9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89B4-004E-474D-91C6-5B69C31FC1A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391D-0209-44D4-AEDE-124F0FF76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30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89B4-004E-474D-91C6-5B69C31FC1A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391D-0209-44D4-AEDE-124F0FF76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4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89B4-004E-474D-91C6-5B69C31FC1A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391D-0209-44D4-AEDE-124F0FF76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59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89B4-004E-474D-91C6-5B69C31FC1A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391D-0209-44D4-AEDE-124F0FF76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9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89B4-004E-474D-91C6-5B69C31FC1A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391D-0209-44D4-AEDE-124F0FF76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2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89B4-004E-474D-91C6-5B69C31FC1A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391D-0209-44D4-AEDE-124F0FF76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8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89B4-004E-474D-91C6-5B69C31FC1A5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7391D-0209-44D4-AEDE-124F0FF766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55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802804\Downloads\&#1102;098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802804\Downloads\&#1102;098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" y="-286669"/>
            <a:ext cx="12173220" cy="7167555"/>
          </a:xfrm>
          <a:prstGeom prst="rect">
            <a:avLst/>
          </a:prstGeom>
          <a:solidFill>
            <a:srgbClr val="FFCF47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286015" y="3380513"/>
            <a:ext cx="8548255" cy="224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7030A0"/>
                </a:solidFill>
              </a:rPr>
              <a:t>Для вас, родители!</a:t>
            </a:r>
          </a:p>
          <a:p>
            <a:pPr algn="ctr"/>
            <a:r>
              <a:rPr lang="ru-RU" sz="5403" b="1" i="1" dirty="0">
                <a:solidFill>
                  <a:srgbClr val="FF0066"/>
                </a:solidFill>
              </a:rPr>
              <a:t>Возрастные особенности детей 4 -5 лет.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83189" y="5865223"/>
            <a:ext cx="276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Тютянова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6582" y="6413863"/>
            <a:ext cx="223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Ярославль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37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17" name="TextBox 16"/>
          <p:cNvSpPr txBox="1"/>
          <p:nvPr/>
        </p:nvSpPr>
        <p:spPr>
          <a:xfrm>
            <a:off x="592015" y="2396683"/>
            <a:ext cx="1114278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</a:t>
            </a:r>
            <a:r>
              <a:rPr lang="ru-RU" sz="2800" b="1" dirty="0" smtClean="0">
                <a:solidFill>
                  <a:prstClr val="black"/>
                </a:solidFill>
              </a:rPr>
              <a:t>В </a:t>
            </a:r>
            <a:r>
              <a:rPr lang="ru-RU" sz="2800" b="1" dirty="0">
                <a:solidFill>
                  <a:prstClr val="black"/>
                </a:solidFill>
              </a:rPr>
              <a:t>этом возрасте у Вашего ребенка активно </a:t>
            </a:r>
            <a:r>
              <a:rPr lang="ru-RU" sz="2800" b="1" dirty="0" smtClean="0">
                <a:solidFill>
                  <a:prstClr val="black"/>
                </a:solidFill>
              </a:rPr>
              <a:t>проявляются</a:t>
            </a:r>
            <a:r>
              <a:rPr lang="ru-RU" sz="2800" b="1" dirty="0">
                <a:solidFill>
                  <a:prstClr val="black"/>
                </a:solidFill>
              </a:rPr>
              <a:t>: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 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             Страхи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 может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порождать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</a:t>
            </a:r>
          </a:p>
          <a:p>
            <a:pPr lvl="3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разнообразные страхи. </a:t>
            </a:r>
          </a:p>
          <a:p>
            <a:pPr lvl="3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чувствует себя недостаточно защищенным перед большим миром. Он может бояться сказочного персонажа или воображаемых чудовищ.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задействует свое магическое мышление для того, чтобы обрести ощущение безопасности.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359876" y="3773767"/>
            <a:ext cx="492370" cy="234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359876" y="4566508"/>
            <a:ext cx="492370" cy="234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348151" y="5595023"/>
            <a:ext cx="492370" cy="234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26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1690" y="853915"/>
            <a:ext cx="549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Вам, как  родителям, важно: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1772" y="1566952"/>
            <a:ext cx="80675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о том, что не стоит при ребенке рассказывать различные страшные истории, говорить о тяжелых болезнях и смерти, потому что для некоторых детей подобная информация может стать сверхсильным раздражителем.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выслушивать ребенка, разделять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ним его страхи, позволяя ему проживать их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вместе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вами.</a:t>
            </a:r>
          </a:p>
          <a:p>
            <a:r>
              <a:rPr lang="ru-RU" sz="2400" dirty="0"/>
              <a:t> </a:t>
            </a:r>
          </a:p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66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9FF99"/>
          </a:solidFill>
        </p:spPr>
      </p:pic>
      <p:sp>
        <p:nvSpPr>
          <p:cNvPr id="17" name="TextBox 16"/>
          <p:cNvSpPr txBox="1"/>
          <p:nvPr/>
        </p:nvSpPr>
        <p:spPr>
          <a:xfrm>
            <a:off x="246186" y="2356424"/>
            <a:ext cx="117230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           </a:t>
            </a:r>
            <a:r>
              <a:rPr lang="ru-RU" sz="2400" b="1" dirty="0" smtClean="0">
                <a:solidFill>
                  <a:prstClr val="black"/>
                </a:solidFill>
              </a:rPr>
              <a:t>В </a:t>
            </a:r>
            <a:r>
              <a:rPr lang="ru-RU" sz="2400" b="1" dirty="0">
                <a:solidFill>
                  <a:prstClr val="black"/>
                </a:solidFill>
              </a:rPr>
              <a:t>этом возрасте у Вашего ребенка активно </a:t>
            </a:r>
            <a:r>
              <a:rPr lang="ru-RU" sz="2400" b="1" dirty="0" smtClean="0">
                <a:solidFill>
                  <a:prstClr val="black"/>
                </a:solidFill>
              </a:rPr>
              <a:t>проявляется</a:t>
            </a:r>
            <a:r>
              <a:rPr lang="ru-RU" sz="2400" b="1" dirty="0">
                <a:solidFill>
                  <a:prstClr val="black"/>
                </a:solidFill>
              </a:rPr>
              <a:t>:</a:t>
            </a:r>
            <a:r>
              <a:rPr lang="ru-RU" sz="2400" b="1" dirty="0" smtClean="0"/>
              <a:t>                                    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Общение </a:t>
            </a:r>
            <a:r>
              <a:rPr lang="ru-RU" sz="2800" b="1" dirty="0">
                <a:solidFill>
                  <a:srgbClr val="FF0000"/>
                </a:solidFill>
              </a:rPr>
              <a:t>со сверстниками.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появляется большой интерес к ровесникам, и он от внутрисемейных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больше переходит к более широким отношениям с миром.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со сверстниками занимает все большее место в жизни ребенка, все более выраженной становится потребность в признании и уважении со стороны ровесников.</a:t>
            </a:r>
          </a:p>
          <a:p>
            <a:pPr lvl="2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становится сложнее, у нее появляется разнообразное сюжетно-ролевое наполнение (игры в больницу, в магазин, разыгрывание любимых сказок).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дружат, ссорятся, мирятся, обижаются, ревнуют, помогают друг другу.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b="1" dirty="0" smtClean="0">
              <a:solidFill>
                <a:srgbClr val="FF0000"/>
              </a:solidFill>
            </a:endParaRPr>
          </a:p>
          <a:p>
            <a:pPr lvl="0"/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62707" y="3311769"/>
            <a:ext cx="492370" cy="234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62707" y="3996505"/>
            <a:ext cx="492370" cy="234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62707" y="5075028"/>
            <a:ext cx="492370" cy="234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62707" y="6234548"/>
            <a:ext cx="492370" cy="234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80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1062" y="430958"/>
            <a:ext cx="549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Вам, как  родителям, важно: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1770" y="1074509"/>
            <a:ext cx="83453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возможность совместной с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другими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игры, осознавая, что такая игра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 и образное мышление, но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 совершенно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эмоционального развития.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для игры не только законченные по своей форме игрушки, но и неоформленные предметы, не имеющие четкой функции: камушки, палочки, брусочки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Понимать, что ребенок уже способен достаточно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долго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увлеченно заниматься тем, что ему нравится,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 ему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очень трудно прервать игру, поэтому о необходимости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ее заканчивать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предупреждать 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/>
          </a:p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21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6"/>
            <a:ext cx="12192000" cy="6858000"/>
          </a:xfrm>
          <a:prstGeom prst="rect">
            <a:avLst/>
          </a:prstGeom>
          <a:solidFill>
            <a:srgbClr val="FFCC00"/>
          </a:solidFill>
        </p:spPr>
      </p:pic>
      <p:sp>
        <p:nvSpPr>
          <p:cNvPr id="17" name="TextBox 16"/>
          <p:cNvSpPr txBox="1"/>
          <p:nvPr/>
        </p:nvSpPr>
        <p:spPr>
          <a:xfrm>
            <a:off x="445476" y="2272420"/>
            <a:ext cx="1166446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      </a:t>
            </a:r>
            <a:r>
              <a:rPr lang="ru-RU" sz="2800" b="1" dirty="0" smtClean="0">
                <a:solidFill>
                  <a:prstClr val="black"/>
                </a:solidFill>
              </a:rPr>
              <a:t>В </a:t>
            </a:r>
            <a:r>
              <a:rPr lang="ru-RU" sz="2800" b="1" dirty="0">
                <a:solidFill>
                  <a:prstClr val="black"/>
                </a:solidFill>
              </a:rPr>
              <a:t>этом возрасте у Вашего ребенка активно проявляется</a:t>
            </a:r>
            <a:r>
              <a:rPr lang="ru-RU" sz="2800" b="1" dirty="0" smtClean="0">
                <a:solidFill>
                  <a:prstClr val="black"/>
                </a:solidFill>
              </a:rPr>
              <a:t>:</a:t>
            </a: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               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Активная любознательность.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4-5 лет ребенок становится очень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любознательным (возраст «Почемучек»).</a:t>
            </a:r>
          </a:p>
          <a:p>
            <a:pPr lvl="2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появляется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интеллектуальном общении.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пытается осмыслить те явления, которые его окружают, задает много вопросов взрослым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недостаточно развита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произвольность (способность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тем, 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ему неинтересно),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поэтому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познавательный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лучше всего утоляется в увлекательном разговоре или занимательной игре.</a:t>
            </a:r>
          </a:p>
          <a:p>
            <a:pPr lvl="3"/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61995" y="3724703"/>
            <a:ext cx="492370" cy="234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761995" y="4420316"/>
            <a:ext cx="492370" cy="234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761995" y="5577080"/>
            <a:ext cx="492370" cy="234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13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2243" y="1018447"/>
            <a:ext cx="549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Вам, как  родителям, важно: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905506"/>
            <a:ext cx="81022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открытыми к вопросам ребенка, интересоваться его мнением, превращая его жажду знания в способность самому найти ответы на интересующие его вопросы.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обсуждать с ребенком любые события и явления, которые его интересуют, и на его языке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формулировать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ваших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совместных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рассуждений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выводов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584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49662" y="774998"/>
            <a:ext cx="9595412" cy="46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1" b="1" dirty="0">
                <a:solidFill>
                  <a:srgbClr val="FF0066"/>
                </a:solidFill>
              </a:rPr>
              <a:t> </a:t>
            </a:r>
            <a:r>
              <a:rPr lang="ru-RU" sz="2401" b="1" dirty="0" smtClean="0">
                <a:solidFill>
                  <a:srgbClr val="FF0066"/>
                </a:solidFill>
              </a:rPr>
              <a:t>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5102" y="1769822"/>
            <a:ext cx="7596837" cy="1323439"/>
          </a:xfrm>
          <a:prstGeom prst="rect">
            <a:avLst/>
          </a:prstGeom>
          <a:solidFill>
            <a:srgbClr val="FFCCFF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Психологические особенности </a:t>
            </a:r>
            <a:endParaRPr lang="ru-RU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               детей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4-5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лет.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081285" y="3626292"/>
            <a:ext cx="2361236" cy="1111170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09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2164465" y="289367"/>
            <a:ext cx="8067555" cy="3368234"/>
          </a:xfrm>
          <a:prstGeom prst="wedgeRoundRectCallout">
            <a:avLst>
              <a:gd name="adj1" fmla="val 20597"/>
              <a:gd name="adj2" fmla="val 83078"/>
              <a:gd name="adj3" fmla="val 16667"/>
            </a:avLst>
          </a:prstGeom>
          <a:solidFill>
            <a:srgbClr val="CFF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00131" y="549075"/>
            <a:ext cx="77318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Мышление.</a:t>
            </a:r>
            <a:endParaRPr lang="ru-RU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среднего дошкольника переходит на новый уровень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-появляется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образное мышление.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на основе практических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упорядочить группы предметов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признаку - величине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цвету; выделить такие параметры, как высота, длина и ширина.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в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101019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2176041" y="289367"/>
            <a:ext cx="7998106" cy="3298785"/>
          </a:xfrm>
          <a:prstGeom prst="wedgeRoundRectCallout">
            <a:avLst>
              <a:gd name="adj1" fmla="val 21621"/>
              <a:gd name="adj2" fmla="val 88160"/>
              <a:gd name="adj3" fmla="val 16667"/>
            </a:avLst>
          </a:prstGeom>
          <a:solidFill>
            <a:srgbClr val="CFF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42258" y="497711"/>
            <a:ext cx="77318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</a:t>
            </a:r>
            <a:r>
              <a:rPr lang="ru-RU" sz="2800" b="1" i="1" dirty="0" smtClean="0">
                <a:solidFill>
                  <a:srgbClr val="FF0000"/>
                </a:solidFill>
              </a:rPr>
              <a:t>Память.</a:t>
            </a:r>
            <a:endParaRPr lang="ru-RU" sz="28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памяти возрастает. Дети запоминают до 7–8 названий предметов.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складываться произвольное запоминание: помнят поручения взрослых, могут выучить небольшое стихотворение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т.д.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 активно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словесная память.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0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2100804" y="358815"/>
            <a:ext cx="8270112" cy="3125166"/>
          </a:xfrm>
          <a:prstGeom prst="wedgeRoundRectCallout">
            <a:avLst>
              <a:gd name="adj1" fmla="val 20734"/>
              <a:gd name="adj2" fmla="val 88686"/>
              <a:gd name="adj3" fmla="val 16667"/>
            </a:avLst>
          </a:prstGeom>
          <a:solidFill>
            <a:srgbClr val="CFF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43198" y="829584"/>
            <a:ext cx="72920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Внимание.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оно становится более устойчивым.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сосредоточенно заниматься одним видом деятельности в течение 15-20 минут.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12"/>
            <a:ext cx="12192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5204" y="721730"/>
            <a:ext cx="825898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                         Физическое </a:t>
            </a:r>
            <a:r>
              <a:rPr lang="ru-RU" sz="2800" b="1" dirty="0">
                <a:solidFill>
                  <a:srgbClr val="FF0000"/>
                </a:solidFill>
              </a:rPr>
              <a:t>развитие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и развитие всех органов и систем детского организма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Улучшается координация, движения становятся все более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уверенными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 постоянная необходимость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движении.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развивается моторика. В целом средний дошкольник становится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ловким и быстрым по сравнению с младшими.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Мышцы в данный период растут хоть и быстро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неравномерно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поэтому ребенок быстро устает. </a:t>
            </a:r>
          </a:p>
        </p:txBody>
      </p:sp>
    </p:spTree>
    <p:extLst>
      <p:ext uri="{BB962C8B-B14F-4D97-AF65-F5344CB8AC3E}">
        <p14:creationId xmlns:p14="http://schemas.microsoft.com/office/powerpoint/2010/main" val="2219758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1956122" y="241593"/>
            <a:ext cx="8345345" cy="3381283"/>
          </a:xfrm>
          <a:prstGeom prst="wedgeRoundRectCallout">
            <a:avLst>
              <a:gd name="adj1" fmla="val 20021"/>
              <a:gd name="adj2" fmla="val 86159"/>
              <a:gd name="adj3" fmla="val 16667"/>
            </a:avLst>
          </a:prstGeom>
          <a:solidFill>
            <a:srgbClr val="CFFD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41317" y="300625"/>
            <a:ext cx="81601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Речь.</a:t>
            </a:r>
            <a:endParaRPr lang="ru-RU" sz="28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 ребенка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достигает 1500—2000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способность   к   восприятию   и   произношению   звуков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более связной и последовательной. Появляются сложные предложения.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на вопросы, пересказывает хорошо известные сказки,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удачно имитируют голоса животных, интонационно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тех или иных персонажей.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 ритмическая структура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(рифмы).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392160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5835" y="784726"/>
            <a:ext cx="549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>
                <a:solidFill>
                  <a:srgbClr val="FF0000"/>
                </a:solidFill>
              </a:rPr>
              <a:t>Роль семьи в развитии </a:t>
            </a:r>
            <a:r>
              <a:rPr lang="ru-RU" sz="2800" b="1" dirty="0" smtClean="0">
                <a:solidFill>
                  <a:srgbClr val="FF0000"/>
                </a:solidFill>
              </a:rPr>
              <a:t>ребенка.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7569" y="1448623"/>
            <a:ext cx="56505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главное.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родителями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первое, что видит подрастающий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малыш. 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 эталон, который он считает единственно верным.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очень важно, чтобы у ребенка был достойный пример в лице взрослых.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семьи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важнейший фактор, оказывающий влияние на воспитание ребенка и на всю его последующую жизнь. </a:t>
            </a:r>
          </a:p>
        </p:txBody>
      </p:sp>
    </p:spTree>
    <p:extLst>
      <p:ext uri="{BB962C8B-B14F-4D97-AF65-F5344CB8AC3E}">
        <p14:creationId xmlns:p14="http://schemas.microsoft.com/office/powerpoint/2010/main" val="29470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" y="-96983"/>
            <a:ext cx="12173220" cy="6954983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2311910" y="3966667"/>
            <a:ext cx="8548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FF0066"/>
                </a:solidFill>
              </a:rPr>
              <a:t>Спасибо за внимание!</a:t>
            </a:r>
            <a:endParaRPr lang="ru-RU" sz="66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6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9877" y="953678"/>
            <a:ext cx="549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Вам, как родителям, важно знать: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6974" y="1721387"/>
            <a:ext cx="82598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окостенения позвоночника еще продолжается,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позвоночник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довольно гибкий и может деформироваться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длительных статических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крупных мышечных групп, поэтому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необходимы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посильные нагрузки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изическую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нагрузку нужно дозировать,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чтобы она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была чрезмерной. </a:t>
            </a:r>
          </a:p>
        </p:txBody>
      </p:sp>
    </p:spTree>
    <p:extLst>
      <p:ext uri="{BB962C8B-B14F-4D97-AF65-F5344CB8AC3E}">
        <p14:creationId xmlns:p14="http://schemas.microsoft.com/office/powerpoint/2010/main" val="3519942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7" name="TextBox 16"/>
          <p:cNvSpPr txBox="1"/>
          <p:nvPr/>
        </p:nvSpPr>
        <p:spPr>
          <a:xfrm>
            <a:off x="1406769" y="2349498"/>
            <a:ext cx="10281140" cy="4032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/>
              <a:t>   </a:t>
            </a:r>
            <a:r>
              <a:rPr lang="ru-RU" sz="2800" b="1" dirty="0" smtClean="0">
                <a:solidFill>
                  <a:prstClr val="black"/>
                </a:solidFill>
              </a:rPr>
              <a:t>В </a:t>
            </a:r>
            <a:r>
              <a:rPr lang="ru-RU" sz="2800" b="1" dirty="0">
                <a:solidFill>
                  <a:prstClr val="black"/>
                </a:solidFill>
              </a:rPr>
              <a:t>этом возрасте у Вашего ребенка активно </a:t>
            </a:r>
            <a:r>
              <a:rPr lang="ru-RU" sz="2800" b="1" dirty="0" smtClean="0">
                <a:solidFill>
                  <a:prstClr val="black"/>
                </a:solidFill>
              </a:rPr>
              <a:t>проявляется:</a:t>
            </a:r>
          </a:p>
          <a:p>
            <a:pPr lvl="0"/>
            <a:r>
              <a:rPr lang="ru-RU" sz="2401" b="1" dirty="0">
                <a:solidFill>
                  <a:prstClr val="black"/>
                </a:solidFill>
              </a:rPr>
              <a:t> </a:t>
            </a:r>
            <a:r>
              <a:rPr lang="ru-RU" sz="2401" b="1" dirty="0" smtClean="0">
                <a:solidFill>
                  <a:prstClr val="black"/>
                </a:solidFill>
              </a:rPr>
              <a:t>                     </a:t>
            </a:r>
          </a:p>
          <a:p>
            <a:pPr lvl="0"/>
            <a:r>
              <a:rPr lang="ru-RU" sz="2401" b="1" dirty="0">
                <a:solidFill>
                  <a:prstClr val="black"/>
                </a:solidFill>
              </a:rPr>
              <a:t> </a:t>
            </a:r>
            <a:r>
              <a:rPr lang="ru-RU" sz="2401" b="1" dirty="0" smtClean="0">
                <a:solidFill>
                  <a:prstClr val="black"/>
                </a:solidFill>
              </a:rPr>
              <a:t>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Стремление </a:t>
            </a:r>
            <a:r>
              <a:rPr lang="ru-RU" sz="2800" b="1" dirty="0">
                <a:solidFill>
                  <a:srgbClr val="FF0000"/>
                </a:solidFill>
              </a:rPr>
              <a:t>к самостоятельности.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lvl="0"/>
            <a:endParaRPr lang="ru-RU" sz="2800" b="1" dirty="0" smtClean="0">
              <a:solidFill>
                <a:srgbClr val="FF0000"/>
              </a:solidFill>
            </a:endParaRPr>
          </a:p>
          <a:p>
            <a:pPr lvl="2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многое делать самому, он уже больше способен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позаботиться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себе и меньше нуждается в опеке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</a:p>
          <a:p>
            <a:pPr lvl="2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самостоятельности — заявление о своих правах, потребностях, попытки устанавливать свои правила в окружающем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r>
              <a:rPr lang="ru-RU" sz="2400" dirty="0"/>
              <a:t>.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1617783" y="4248267"/>
            <a:ext cx="492370" cy="234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617783" y="5314883"/>
            <a:ext cx="492370" cy="234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45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4370" y="320632"/>
            <a:ext cx="549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Вам, как  родителям, важно: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5251" y="914453"/>
            <a:ext cx="82598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Понять, каковы в вашей семье правила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законы,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ребенку не позволено нарушать.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законов и запретов не должно быть слишком много,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иначе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трудно выполнить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вместо запретов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предлагать альтернативы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формулируя их так: «Тебе нельзя рисовать на стене, но можно на этом куске бумаги». Просто запреты рождают в ребенке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либо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вины, либо злость и протест. Если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что-то однозначно запрещаете ребенку, будьте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готовы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выдержать его справедливую злость или обиду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этому 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поводу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5157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937"/>
          </a:xfrm>
          <a:prstGeom prst="rect">
            <a:avLst/>
          </a:prstGeom>
          <a:solidFill>
            <a:srgbClr val="15B9CF"/>
          </a:solidFill>
        </p:spPr>
      </p:pic>
      <p:sp>
        <p:nvSpPr>
          <p:cNvPr id="17" name="TextBox 16"/>
          <p:cNvSpPr txBox="1"/>
          <p:nvPr/>
        </p:nvSpPr>
        <p:spPr>
          <a:xfrm>
            <a:off x="468923" y="2400510"/>
            <a:ext cx="112424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/>
              <a:t>              </a:t>
            </a:r>
            <a:r>
              <a:rPr lang="ru-RU" sz="2800" b="1" dirty="0" smtClean="0">
                <a:solidFill>
                  <a:prstClr val="black"/>
                </a:solidFill>
              </a:rPr>
              <a:t>В </a:t>
            </a:r>
            <a:r>
              <a:rPr lang="ru-RU" sz="2800" b="1" dirty="0">
                <a:solidFill>
                  <a:prstClr val="black"/>
                </a:solidFill>
              </a:rPr>
              <a:t>этом возрасте у Вашего ребенка активно </a:t>
            </a:r>
            <a:r>
              <a:rPr lang="ru-RU" sz="2800" b="1" dirty="0" smtClean="0">
                <a:solidFill>
                  <a:prstClr val="black"/>
                </a:solidFill>
              </a:rPr>
              <a:t>проявляются:</a:t>
            </a:r>
          </a:p>
          <a:p>
            <a:pPr lvl="0"/>
            <a:endParaRPr lang="ru-RU" sz="2800" b="1" dirty="0"/>
          </a:p>
          <a:p>
            <a:pPr lvl="0"/>
            <a:r>
              <a:rPr lang="ru-RU" sz="2800" b="1" dirty="0" smtClean="0"/>
              <a:t>      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Этические </a:t>
            </a:r>
            <a:r>
              <a:rPr lang="ru-RU" sz="2800" b="1" dirty="0">
                <a:solidFill>
                  <a:srgbClr val="FF0000"/>
                </a:solidFill>
              </a:rPr>
              <a:t>представления.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3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может понять душевное состояние близкого ему взрослого, учится сопереживать.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 первых симпатий и привязанностей,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глубоких и осмысленных чувств.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ачинают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формироваться основные этические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этого процесса ребенок больше внимания обращает не на нравоучения взрослых, а копирует их поступки и модель поведения.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1254368" y="5360038"/>
            <a:ext cx="492370" cy="234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254368" y="3808092"/>
            <a:ext cx="492370" cy="234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70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3265" y="749743"/>
            <a:ext cx="549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Вам, как  родителям, важно: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5249" y="1397674"/>
            <a:ext cx="798203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ребенку о своих чувствах, чтобы он лучше понимал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реакцию в другом человеке рождают те или иные его поступки.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готовыми к тому, чтобы разобраться вместе с ним в сложной этической ситуации. Самим жить в согласии с теми этическими принципами, которые вы транслируете ребенку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перегружать совесть ребенка.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наказания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незначительные проступки и ошибки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вызывают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ощущение своей вины,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страх перед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наказанием, мстительность.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развиваться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пассивность, пропадать инициатива.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06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17" name="TextBox 16"/>
          <p:cNvSpPr txBox="1"/>
          <p:nvPr/>
        </p:nvSpPr>
        <p:spPr>
          <a:xfrm>
            <a:off x="339969" y="2375388"/>
            <a:ext cx="116175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/>
              <a:t>                    </a:t>
            </a:r>
            <a:r>
              <a:rPr lang="ru-RU" sz="2800" b="1" dirty="0" smtClean="0">
                <a:solidFill>
                  <a:prstClr val="black"/>
                </a:solidFill>
              </a:rPr>
              <a:t>В </a:t>
            </a:r>
            <a:r>
              <a:rPr lang="ru-RU" sz="2800" b="1" dirty="0">
                <a:solidFill>
                  <a:prstClr val="black"/>
                </a:solidFill>
              </a:rPr>
              <a:t>этом возрасте у Вашего ребенка активно </a:t>
            </a:r>
            <a:r>
              <a:rPr lang="ru-RU" sz="2800" b="1" dirty="0" smtClean="0">
                <a:solidFill>
                  <a:prstClr val="black"/>
                </a:solidFill>
              </a:rPr>
              <a:t>проявляются</a:t>
            </a:r>
            <a:r>
              <a:rPr lang="ru-RU" sz="2800" b="1" dirty="0">
                <a:solidFill>
                  <a:prstClr val="black"/>
                </a:solidFill>
              </a:rPr>
              <a:t>:</a:t>
            </a:r>
            <a:r>
              <a:rPr lang="ru-RU" sz="2800" b="1" dirty="0" smtClean="0"/>
              <a:t> </a:t>
            </a:r>
          </a:p>
          <a:p>
            <a:pPr lvl="0"/>
            <a:endParaRPr lang="ru-RU" sz="2800" b="1" dirty="0" smtClean="0"/>
          </a:p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Творческие </a:t>
            </a:r>
            <a:r>
              <a:rPr lang="ru-RU" sz="2800" b="1" dirty="0">
                <a:solidFill>
                  <a:srgbClr val="FF0000"/>
                </a:solidFill>
              </a:rPr>
              <a:t>способности.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lvl="3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воображения входит в очень активную фазу.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в мире сказок, фантазий, он способен создавать целые миры на бумаге или в своей голове.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мечтах, разнообразных фантазиях ребенок получает возможность стать главным действующим лицом, добиться недостающего ему признания.</a:t>
            </a:r>
          </a:p>
          <a:p>
            <a:pPr lvl="0"/>
            <a:endParaRPr lang="ru-RU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043352" y="3773769"/>
            <a:ext cx="492370" cy="234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043352" y="4510341"/>
            <a:ext cx="492370" cy="234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113689" y="5641072"/>
            <a:ext cx="492370" cy="234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889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1690" y="853915"/>
            <a:ext cx="549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Вам, как  родителям, важно: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7048" y="1629167"/>
            <a:ext cx="65165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 ребенку возможности для проявления его творчества и самовыражения.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Интересоваться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любым творческим продуктом, по возможности никак его не оценивая,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положительно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ни отрицательно, предлагая самому ребенку оценить свое творчество.</a:t>
            </a:r>
          </a:p>
        </p:txBody>
      </p:sp>
    </p:spTree>
    <p:extLst>
      <p:ext uri="{BB962C8B-B14F-4D97-AF65-F5344CB8AC3E}">
        <p14:creationId xmlns:p14="http://schemas.microsoft.com/office/powerpoint/2010/main" val="2808195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732</TotalTime>
  <Words>1129</Words>
  <Application>Microsoft Office PowerPoint</Application>
  <PresentationFormat>Произвольный</PresentationFormat>
  <Paragraphs>146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Чернышева</dc:creator>
  <cp:lastModifiedBy>Михаил</cp:lastModifiedBy>
  <cp:revision>87</cp:revision>
  <dcterms:created xsi:type="dcterms:W3CDTF">2019-10-05T15:08:46Z</dcterms:created>
  <dcterms:modified xsi:type="dcterms:W3CDTF">2019-10-16T08:25:15Z</dcterms:modified>
</cp:coreProperties>
</file>