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7" r:id="rId3"/>
    <p:sldId id="258" r:id="rId4"/>
    <p:sldId id="278" r:id="rId5"/>
    <p:sldId id="261" r:id="rId6"/>
    <p:sldId id="271" r:id="rId7"/>
    <p:sldId id="272" r:id="rId8"/>
    <p:sldId id="275" r:id="rId9"/>
    <p:sldId id="273" r:id="rId10"/>
    <p:sldId id="279" r:id="rId11"/>
    <p:sldId id="274" r:id="rId12"/>
    <p:sldId id="280" r:id="rId13"/>
    <p:sldId id="281" r:id="rId14"/>
    <p:sldId id="276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5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3524806406669213"/>
          <c:y val="8.5990221654438759E-2"/>
          <c:w val="0.73822975517890776"/>
          <c:h val="0.6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начало года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3"/>
                <c:pt idx="0">
                  <c:v>выс</c:v>
                </c:pt>
                <c:pt idx="1">
                  <c:v>сред</c:v>
                </c:pt>
                <c:pt idx="2">
                  <c:v>низ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12.5</c:v>
                </c:pt>
                <c:pt idx="1">
                  <c:v>42</c:v>
                </c:pt>
                <c:pt idx="2">
                  <c:v>46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конец года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3"/>
                <c:pt idx="0">
                  <c:v>выс</c:v>
                </c:pt>
                <c:pt idx="1">
                  <c:v>сред</c:v>
                </c:pt>
                <c:pt idx="2">
                  <c:v>низ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29</c:v>
                </c:pt>
                <c:pt idx="1">
                  <c:v>58</c:v>
                </c:pt>
                <c:pt idx="2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96320176"/>
        <c:axId val="196320568"/>
        <c:axId val="0"/>
      </c:bar3DChart>
      <c:catAx>
        <c:axId val="196320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2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уровень развития речи</a:t>
                </a:r>
              </a:p>
            </c:rich>
          </c:tx>
          <c:layout>
            <c:manualLayout>
              <c:xMode val="edge"/>
              <c:yMode val="edge"/>
              <c:x val="0.47457627118644069"/>
              <c:y val="0.7763157894736841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96320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632056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92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кол-во детей в группе (%)</a:t>
                </a:r>
              </a:p>
            </c:rich>
          </c:tx>
          <c:layout>
            <c:manualLayout>
              <c:xMode val="edge"/>
              <c:yMode val="edge"/>
              <c:x val="1.0987797772044371E-3"/>
              <c:y val="0.4247061422098584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9632017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7871939736346518"/>
          <c:y val="0.90131578947368418"/>
          <c:w val="0.44256120527306969"/>
          <c:h val="8.8815789473684209E-2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7095E1F8-4EDE-4430-B07D-B7175589A733}" type="presOf" srcId="{B842BC11-90CF-49FF-8D61-E8A8AAFE1BB6}" destId="{068CCA7D-1404-4068-AB93-6968EFC3750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ru-RU" smtClean="0"/>
              <a:t>10.02.2021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ru-RU" smtClean="0"/>
              <a:t>10.02.2021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10.02.2021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ru-RU" smtClean="0"/>
              <a:t>10.02.2021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10.02.2021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10.02.2021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10.02.2021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10.02.2021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10.02.2021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10.02.2021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10.02.2021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10.02.2021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10.02.2021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10.02.2021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ru-RU" smtClean="0"/>
              <a:pPr/>
              <a:t>10.02.2021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11064" y="2203360"/>
            <a:ext cx="6858002" cy="1828800"/>
          </a:xfrm>
        </p:spPr>
        <p:txBody>
          <a:bodyPr>
            <a:no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4800" smtClean="0">
                <a:solidFill>
                  <a:srgbClr val="9A5315">
                    <a:lumMod val="50000"/>
                  </a:srgbClr>
                </a:solidFill>
                <a:latin typeface="Segoe Print"/>
              </a:rPr>
              <a:t>Проект </a:t>
            </a:r>
            <a:r>
              <a:rPr lang="ru-RU" sz="4800" dirty="0" smtClean="0">
                <a:solidFill>
                  <a:srgbClr val="9A5315">
                    <a:lumMod val="50000"/>
                  </a:srgbClr>
                </a:solidFill>
                <a:latin typeface="Segoe Print"/>
              </a:rPr>
              <a:t>по развитию мелкой моторики у детей раннего возраста «Умные ручки».</a:t>
            </a:r>
            <a:endParaRPr lang="ru-RU" sz="4800" b="0" i="0" dirty="0">
              <a:solidFill>
                <a:srgbClr val="9A5315">
                  <a:lumMod val="50000"/>
                </a:srgbClr>
              </a:solidFill>
              <a:latin typeface="Segoe Prin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85253" y="5102087"/>
            <a:ext cx="7606748" cy="1964494"/>
          </a:xfrm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Разработали: Соловьева П.В. Воспитатель МДОУ д/с №61</a:t>
            </a:r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ru-RU" sz="1800" b="0" i="0" dirty="0" smtClean="0">
                <a:solidFill>
                  <a:schemeClr val="tx1">
                    <a:lumMod val="50000"/>
                  </a:schemeClr>
                </a:solidFill>
              </a:rPr>
              <a:t>                  </a:t>
            </a:r>
            <a:r>
              <a:rPr lang="ru-RU" sz="1800" dirty="0" err="1" smtClean="0">
                <a:solidFill>
                  <a:schemeClr val="tx1">
                    <a:lumMod val="50000"/>
                  </a:schemeClr>
                </a:solidFill>
              </a:rPr>
              <a:t>Лабудина</a:t>
            </a:r>
            <a:r>
              <a:rPr lang="ru-RU" sz="1800" smtClean="0">
                <a:solidFill>
                  <a:schemeClr val="tx1">
                    <a:lumMod val="50000"/>
                  </a:schemeClr>
                </a:solidFill>
              </a:rPr>
              <a:t> Е.А</a:t>
            </a:r>
            <a:r>
              <a:rPr lang="ru-RU" sz="1800" b="0" i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ru-RU" sz="1800" b="0" i="0" dirty="0" smtClean="0">
                <a:solidFill>
                  <a:schemeClr val="tx1">
                    <a:lumMod val="50000"/>
                  </a:schemeClr>
                </a:solidFill>
              </a:rPr>
              <a:t>Воспитатель МДОУ д/с № 61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                 </a:t>
            </a:r>
            <a:r>
              <a:rPr lang="ru-RU" sz="1800" b="0" i="0" dirty="0" smtClean="0"/>
              <a:t>                           </a:t>
            </a:r>
            <a:endParaRPr lang="ru-RU" sz="1800" b="0" i="0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283336"/>
            <a:ext cx="6858002" cy="100455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Завершающий этап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3486" y="1531512"/>
            <a:ext cx="7505680" cy="31950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Анализ </a:t>
            </a:r>
            <a:r>
              <a:rPr lang="ru-RU" dirty="0"/>
              <a:t>результатов проделанной работы, подведение итогов </a:t>
            </a:r>
            <a:r>
              <a:rPr lang="ru-RU" dirty="0" smtClean="0"/>
              <a:t>реализации проекта</a:t>
            </a:r>
            <a:r>
              <a:rPr lang="ru-RU" dirty="0"/>
              <a:t>;</a:t>
            </a:r>
            <a:r>
              <a:rPr lang="ru-RU" dirty="0" smtClean="0"/>
              <a:t>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Диагностика </a:t>
            </a:r>
            <a:r>
              <a:rPr lang="ru-RU" dirty="0"/>
              <a:t>развития мелкой моторики на конец </a:t>
            </a:r>
            <a:r>
              <a:rPr lang="ru-RU" dirty="0" smtClean="0"/>
              <a:t>года;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Оформление продуктов творческой деятельности детей.</a:t>
            </a:r>
          </a:p>
          <a:p>
            <a:pPr marL="342900" indent="-34290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18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r="19531"/>
          <a:stretch>
            <a:fillRect/>
          </a:stretch>
        </p:blipFill>
        <p:spPr/>
      </p:pic>
      <p:pic>
        <p:nvPicPr>
          <p:cNvPr id="8" name="Рисунок 7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r="19531"/>
          <a:stretch>
            <a:fillRect/>
          </a:stretch>
        </p:blipFill>
        <p:spPr>
          <a:xfrm>
            <a:off x="834571" y="1013591"/>
            <a:ext cx="2971800" cy="365760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2"/>
          </p:nvPr>
        </p:nvSpPr>
        <p:spPr>
          <a:xfrm>
            <a:off x="1584101" y="5383369"/>
            <a:ext cx="8873544" cy="89584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Выставка творческих работ детей.</a:t>
            </a:r>
            <a:endParaRPr lang="ru-RU" sz="2800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r="195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496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699" y="-46123"/>
            <a:ext cx="11642501" cy="76734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Продукт творческой деятельности детей</a:t>
            </a:r>
            <a:endParaRPr lang="ru-RU" sz="32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" b="1949"/>
          <a:stretch>
            <a:fillRect/>
          </a:stretch>
        </p:blipFill>
        <p:spPr>
          <a:xfrm>
            <a:off x="772732" y="953037"/>
            <a:ext cx="6080621" cy="471366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92136" y="2576727"/>
            <a:ext cx="3840480" cy="243315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Пальчиковый театр «Волк и семеро козлят».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3557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4" y="304800"/>
            <a:ext cx="9547822" cy="714531"/>
          </a:xfrm>
        </p:spPr>
        <p:txBody>
          <a:bodyPr/>
          <a:lstStyle/>
          <a:p>
            <a:pPr algn="ctr"/>
            <a:r>
              <a:rPr lang="ru-RU" dirty="0" smtClean="0"/>
              <a:t>Информационные ресурсы: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214" y="1019331"/>
            <a:ext cx="10058400" cy="5621312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/>
              <a:t>Информационные ресурсы:</a:t>
            </a:r>
          </a:p>
          <a:p>
            <a:r>
              <a:rPr lang="ru-RU" sz="2900" dirty="0"/>
              <a:t> http://festival.1september.ru/</a:t>
            </a:r>
          </a:p>
          <a:p>
            <a:r>
              <a:rPr lang="ru-RU" sz="2900" dirty="0"/>
              <a:t>http://nsportal.ru</a:t>
            </a:r>
          </a:p>
          <a:p>
            <a:r>
              <a:rPr lang="ru-RU" sz="2900" dirty="0"/>
              <a:t>http://nsportal.ru</a:t>
            </a:r>
          </a:p>
          <a:p>
            <a:r>
              <a:rPr lang="ru-RU" sz="2900" dirty="0"/>
              <a:t>Методическое обеспечение:</a:t>
            </a:r>
          </a:p>
          <a:p>
            <a:r>
              <a:rPr lang="ru-RU" sz="2900" dirty="0"/>
              <a:t>‪О. А. </a:t>
            </a:r>
            <a:r>
              <a:rPr lang="ru-RU" sz="2900" dirty="0" err="1"/>
              <a:t>Зажигина</a:t>
            </a:r>
            <a:r>
              <a:rPr lang="ru-RU" sz="2900" dirty="0"/>
              <a:t> Игры для развития мелкой моторики рук с использованием нестандартного оборудования Детство-Пресс‬‬</a:t>
            </a:r>
          </a:p>
          <a:p>
            <a:r>
              <a:rPr lang="ru-RU" sz="2900" dirty="0"/>
              <a:t>Пальчиковые шаги. Упражнения на развитие мелкой моторики  Е. Ю. Тимофеева, Е. И. Чернова</a:t>
            </a:r>
          </a:p>
          <a:p>
            <a:r>
              <a:rPr lang="ru-RU" sz="2900" dirty="0"/>
              <a:t>1.Белая, А. Е., </a:t>
            </a:r>
            <a:r>
              <a:rPr lang="ru-RU" sz="2900" dirty="0" err="1"/>
              <a:t>Мирясова</a:t>
            </a:r>
            <a:r>
              <a:rPr lang="ru-RU" sz="2900" dirty="0"/>
              <a:t>, В. И. Пальчиковые игры для развития речи дошкольников [текст]: пособие для родителей и педагогов / А. Е. Белая, В. И. </a:t>
            </a:r>
            <a:r>
              <a:rPr lang="ru-RU" sz="2900" dirty="0" err="1"/>
              <a:t>Мирясова</a:t>
            </a:r>
            <a:r>
              <a:rPr lang="ru-RU" sz="2900" dirty="0"/>
              <a:t>. – М.:ООО Издательство АСТ, 2000. -48с.</a:t>
            </a:r>
          </a:p>
          <a:p>
            <a:r>
              <a:rPr lang="ru-RU" sz="2900" dirty="0"/>
              <a:t>‪3.Крупенчук, О. И. Научите меня говорить правильно! [текст]: пособие по логопедии для детей и родителей / О. И. </a:t>
            </a:r>
            <a:r>
              <a:rPr lang="ru-RU" sz="2900" dirty="0" err="1"/>
              <a:t>Крупенчук</a:t>
            </a:r>
            <a:r>
              <a:rPr lang="ru-RU" sz="2900" dirty="0"/>
              <a:t>.- СПб.: Издательский Дом Литера, 2005. -208с.‬‬</a:t>
            </a:r>
          </a:p>
          <a:p>
            <a:r>
              <a:rPr lang="ru-RU" sz="2900" dirty="0"/>
              <a:t>4.Крупенчук, О. И. Пальчиковые игры [текст]: учеб, пособие /О. И. </a:t>
            </a:r>
            <a:r>
              <a:rPr lang="ru-RU" sz="2900" dirty="0" err="1"/>
              <a:t>Крупенчук</a:t>
            </a:r>
            <a:r>
              <a:rPr lang="ru-RU" sz="2900" dirty="0"/>
              <a:t>..-СПб.: Издательский Дом Литера, 2008. ‬</a:t>
            </a:r>
          </a:p>
          <a:p>
            <a:endParaRPr lang="ru-RU" sz="29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67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899410"/>
            <a:ext cx="10492204" cy="2968052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879054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endParaRPr lang="ru-RU" sz="36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 algn="l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Font typeface="Arial"/>
              <a:buChar char="•"/>
            </a:pPr>
            <a:r>
              <a:rPr lang="ru-RU" sz="4000" dirty="0" smtClean="0">
                <a:solidFill>
                  <a:srgbClr val="9A5315"/>
                </a:solidFill>
                <a:latin typeface="Segoe Print"/>
              </a:rPr>
              <a:t>Срок реализации : учебный год ( 9 месяцев).</a:t>
            </a:r>
            <a:endParaRPr lang="ru-RU" sz="4000" dirty="0">
              <a:solidFill>
                <a:srgbClr val="9A5315"/>
              </a:solidFill>
              <a:latin typeface="Segoe Print"/>
            </a:endParaRPr>
          </a:p>
          <a:p>
            <a:pPr marL="347472" indent="-347472" algn="l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Font typeface="Arial"/>
              <a:buChar char="•"/>
            </a:pPr>
            <a:r>
              <a:rPr lang="ru-RU" sz="4000" dirty="0" smtClean="0">
                <a:solidFill>
                  <a:srgbClr val="9A5315"/>
                </a:solidFill>
                <a:latin typeface="Segoe Print"/>
              </a:rPr>
              <a:t>Возраст: дети 1,5-3 лет</a:t>
            </a:r>
            <a:endParaRPr lang="ru-RU" sz="4000" b="0" i="0" dirty="0" smtClean="0">
              <a:solidFill>
                <a:srgbClr val="9A5315"/>
              </a:solidFill>
              <a:latin typeface="Segoe Print"/>
            </a:endParaRPr>
          </a:p>
          <a:p>
            <a:pPr marL="0" indent="0" algn="l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None/>
            </a:pPr>
            <a:endParaRPr lang="ru-RU" sz="2400" b="0" i="0" dirty="0">
              <a:solidFill>
                <a:srgbClr val="9A5315"/>
              </a:solidFill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141" y="0"/>
            <a:ext cx="10058402" cy="9681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Принципы и целевые ориентиры дошкольного образования реализуемые в данном мероприятии: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52961"/>
              </p:ext>
            </p:extLst>
          </p:nvPr>
        </p:nvGraphicFramePr>
        <p:xfrm>
          <a:off x="593071" y="1048870"/>
          <a:ext cx="11038541" cy="5400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22470"/>
                <a:gridCol w="53160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Целевые ориентиры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Принципы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Стремится к общению со взрослыми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Полноценное проживание ребёнком этапа раннего возраста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Активно подражает взрослым в движениях и действиях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Возрастная адекватность дошкольного образования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Проявляет интерес к продуктивной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Содействие и сотрудничество детей и взрослых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Эмоционально откликается на игру, предложенную взрослым, принимает игровую задачу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Сотрудничество</a:t>
                      </a:r>
                      <a:r>
                        <a:rPr lang="ru-RU" baseline="0" dirty="0" smtClean="0"/>
                        <a:t> с семьёй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Владеет активной речью, включённой в общение, может обращаться с вопросами и просьбами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Формирование</a:t>
                      </a:r>
                      <a:r>
                        <a:rPr lang="ru-RU" baseline="0" dirty="0" smtClean="0"/>
                        <a:t> познавательных интересов и познавательных действий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Знает названия окружающих предметов и игрушек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Поддержка инициативы детей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Речь становится полноценным средством общения с другими детьми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61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0"/>
            <a:ext cx="10058402" cy="709381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4000" dirty="0" smtClean="0">
                <a:solidFill>
                  <a:srgbClr val="9A5315">
                    <a:lumMod val="50000"/>
                  </a:srgbClr>
                </a:solidFill>
                <a:latin typeface="Segoe Print"/>
              </a:rPr>
              <a:t>Планируемый результат:</a:t>
            </a:r>
            <a:endParaRPr lang="ru-RU" sz="4000" b="0" i="0" dirty="0">
              <a:solidFill>
                <a:srgbClr val="9A5315">
                  <a:lumMod val="50000"/>
                </a:srgbClr>
              </a:solidFill>
              <a:latin typeface="Segoe Prin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65212" y="709381"/>
            <a:ext cx="10517188" cy="3737113"/>
          </a:xfrm>
        </p:spPr>
        <p:txBody>
          <a:bodyPr>
            <a:noAutofit/>
          </a:bodyPr>
          <a:lstStyle/>
          <a:p>
            <a:pPr marL="0" indent="0">
              <a:buClr>
                <a:srgbClr val="9A5315"/>
              </a:buClr>
              <a:buNone/>
            </a:pPr>
            <a:r>
              <a:rPr lang="ru-RU" sz="2800" dirty="0"/>
              <a:t>• </a:t>
            </a:r>
            <a:r>
              <a:rPr lang="ru-RU" dirty="0" smtClean="0"/>
              <a:t>развита познавательная активность, любознательность, стремление </a:t>
            </a:r>
            <a:r>
              <a:rPr lang="ru-RU" dirty="0"/>
              <a:t>к самостоятельному познанию и размышлению, </a:t>
            </a:r>
            <a:r>
              <a:rPr lang="ru-RU" dirty="0" smtClean="0"/>
              <a:t>развиты умственные способности </a:t>
            </a:r>
            <a:r>
              <a:rPr lang="ru-RU" dirty="0"/>
              <a:t>и </a:t>
            </a:r>
            <a:r>
              <a:rPr lang="ru-RU" dirty="0" smtClean="0"/>
              <a:t>речь </a:t>
            </a:r>
            <a:r>
              <a:rPr lang="ru-RU" dirty="0"/>
              <a:t>ребенка</a:t>
            </a:r>
            <a:r>
              <a:rPr lang="ru-RU" dirty="0" smtClean="0"/>
              <a:t>;</a:t>
            </a:r>
            <a:endParaRPr lang="ru-RU" b="0" i="0" dirty="0" smtClean="0">
              <a:solidFill>
                <a:srgbClr val="9A5315"/>
              </a:solidFill>
              <a:latin typeface="Segoe Print"/>
            </a:endParaRPr>
          </a:p>
          <a:p>
            <a:r>
              <a:rPr lang="ru-RU" dirty="0" smtClean="0"/>
              <a:t>развита речь ребенка: </a:t>
            </a:r>
            <a:r>
              <a:rPr lang="ru-RU" dirty="0"/>
              <a:t>употребление в речи наиболее сложных предложений; появление в речевом словаре новых слов</a:t>
            </a:r>
            <a:r>
              <a:rPr lang="ru-RU" dirty="0" smtClean="0"/>
              <a:t>.</a:t>
            </a:r>
            <a:endParaRPr lang="ru-RU" b="0" i="0" dirty="0" smtClean="0">
              <a:solidFill>
                <a:srgbClr val="9A5315"/>
              </a:solidFill>
              <a:latin typeface="Segoe Print"/>
            </a:endParaRPr>
          </a:p>
          <a:p>
            <a:pPr>
              <a:buClr>
                <a:srgbClr val="9A5315"/>
              </a:buClr>
              <a:buFont typeface="Arial"/>
              <a:buChar char="•"/>
            </a:pPr>
            <a:r>
              <a:rPr lang="ru-RU" dirty="0"/>
              <a:t>пробуждение творческой активности и воображения </a:t>
            </a:r>
            <a:r>
              <a:rPr lang="ru-RU" dirty="0" smtClean="0"/>
              <a:t>ребенка: ребенок умеет </a:t>
            </a:r>
            <a:r>
              <a:rPr lang="ru-RU" dirty="0"/>
              <a:t>включаться в творческую деятельность.</a:t>
            </a:r>
            <a:endParaRPr lang="ru-RU" b="0" i="0" dirty="0">
              <a:solidFill>
                <a:srgbClr val="9A5315"/>
              </a:solidFill>
              <a:latin typeface="Segoe Print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05693918"/>
              </p:ext>
            </p:extLst>
          </p:nvPr>
        </p:nvGraphicFramePr>
        <p:xfrm flipV="1">
          <a:off x="11123614" y="1563757"/>
          <a:ext cx="92765" cy="5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23365" y="4446494"/>
            <a:ext cx="111236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Продукт творческой деятельности детей</a:t>
            </a:r>
          </a:p>
          <a:p>
            <a:endParaRPr lang="ru-RU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Выставка поделок, аппликаций, рисунков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Обыгрывание сказки «Волк и семеро козлят» посредством пальчикового театра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103" y="357810"/>
            <a:ext cx="11118574" cy="12854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Цель: создание </a:t>
            </a:r>
            <a:r>
              <a:rPr lang="ru-RU" dirty="0"/>
              <a:t>условий для развития мелкой моторики и координации движений пальцев рук.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6103" y="1258957"/>
            <a:ext cx="11118574" cy="54333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Задачи:</a:t>
            </a:r>
          </a:p>
          <a:p>
            <a:r>
              <a:rPr lang="ru-RU" dirty="0"/>
              <a:t> </a:t>
            </a:r>
            <a:r>
              <a:rPr lang="ru-RU" dirty="0" smtClean="0"/>
              <a:t>совершенствовать развивающую предметно-пространственную </a:t>
            </a:r>
            <a:r>
              <a:rPr lang="ru-RU" dirty="0"/>
              <a:t>среду для развития мелкой моторики;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мелкую моторику пальцев рук у детей раннего возраста через использование разнообразных форм, методов и приемов;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способности координированной работы рук со зрительным восприятием;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эмоциональную отзывчивость;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коммуникативные </a:t>
            </a:r>
            <a:r>
              <a:rPr lang="ru-RU" dirty="0" smtClean="0"/>
              <a:t>навыки; </a:t>
            </a:r>
            <a:endParaRPr lang="ru-RU" dirty="0"/>
          </a:p>
          <a:p>
            <a:r>
              <a:rPr lang="ru-RU" dirty="0" smtClean="0"/>
              <a:t>Отобрать и систематизировать комплексы </a:t>
            </a:r>
            <a:r>
              <a:rPr lang="ru-RU" dirty="0"/>
              <a:t>разнообразных игр и упражнений, направленных на развитие пальчиков и  руки </a:t>
            </a:r>
            <a:r>
              <a:rPr lang="ru-RU" dirty="0" smtClean="0"/>
              <a:t>ребёнка;</a:t>
            </a:r>
            <a:endParaRPr lang="ru-RU" dirty="0"/>
          </a:p>
          <a:p>
            <a:r>
              <a:rPr lang="ru-RU" dirty="0" smtClean="0"/>
              <a:t>Осуществить подбор </a:t>
            </a:r>
            <a:r>
              <a:rPr lang="ru-RU" dirty="0"/>
              <a:t>диагностических методик для оценки уровня развития речи ребенка и готовности его к общению.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44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61115"/>
          </a:xfrm>
        </p:spPr>
        <p:txBody>
          <a:bodyPr/>
          <a:lstStyle/>
          <a:p>
            <a:pPr algn="ctr"/>
            <a:r>
              <a:rPr lang="ru-RU" dirty="0" smtClean="0"/>
              <a:t>Подготовительный этап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55039" y="1495023"/>
            <a:ext cx="10058400" cy="4596684"/>
          </a:xfrm>
        </p:spPr>
        <p:txBody>
          <a:bodyPr/>
          <a:lstStyle/>
          <a:p>
            <a:r>
              <a:rPr lang="ru-RU" dirty="0" smtClean="0"/>
              <a:t>Определение уровня развития речи детей (с помощью теста);</a:t>
            </a:r>
          </a:p>
          <a:p>
            <a:r>
              <a:rPr lang="ru-RU" dirty="0" smtClean="0"/>
              <a:t>Совершенствование предметно-развивающей среды для развития мелкой моторики;</a:t>
            </a:r>
          </a:p>
          <a:p>
            <a:r>
              <a:rPr lang="ru-RU" dirty="0"/>
              <a:t>отбор и систематизация комплекса разнообразных игр и </a:t>
            </a:r>
            <a:r>
              <a:rPr lang="ru-RU" dirty="0" smtClean="0"/>
              <a:t>упражнений для развития </a:t>
            </a:r>
            <a:r>
              <a:rPr lang="ru-RU" dirty="0"/>
              <a:t>пальчиков и  руки </a:t>
            </a:r>
            <a:r>
              <a:rPr lang="ru-RU" dirty="0" smtClean="0"/>
              <a:t>ребёнка;</a:t>
            </a:r>
          </a:p>
          <a:p>
            <a:r>
              <a:rPr lang="ru-RU" dirty="0" smtClean="0"/>
              <a:t>Оформление информационного стенда для родителей;</a:t>
            </a:r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9751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641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Диагностический инструментарий: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35417524"/>
              </p:ext>
            </p:extLst>
          </p:nvPr>
        </p:nvGraphicFramePr>
        <p:xfrm>
          <a:off x="6172200" y="2240923"/>
          <a:ext cx="4951413" cy="2923506"/>
        </p:xfrm>
        <a:graphic>
          <a:graphicData uri="http://schemas.openxmlformats.org/drawingml/2006/table">
            <a:tbl>
              <a:tblPr/>
              <a:tblGrid>
                <a:gridCol w="1444162"/>
                <a:gridCol w="1856780"/>
                <a:gridCol w="1650471"/>
              </a:tblGrid>
              <a:tr h="576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9933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развития речи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3" marR="6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9933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года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3" marR="6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9933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Конец года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3" marR="6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3" marR="6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(12,5%)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3" marR="6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(29 %)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3" marR="6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5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3" marR="6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(42 %)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3" marR="6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(58 %)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3" marR="6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3" marR="6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(46%)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3" marR="6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(12,5%)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3" marR="6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Объект 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38401938"/>
              </p:ext>
            </p:extLst>
          </p:nvPr>
        </p:nvGraphicFramePr>
        <p:xfrm>
          <a:off x="631065" y="1825625"/>
          <a:ext cx="5087155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45859" y="1201271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Марианилла</a:t>
            </a:r>
            <a:r>
              <a:rPr lang="ru-RU" dirty="0" smtClean="0"/>
              <a:t> Кольцова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05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7883" y="798490"/>
            <a:ext cx="6858002" cy="79849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Основной этап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74265" y="2137894"/>
            <a:ext cx="7749347" cy="239547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План работы с детьми и родителями на учебный год;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Картотека пальчиковых гимнастик;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Проведение занятий с детьми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6007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754" y="331694"/>
            <a:ext cx="10058402" cy="762000"/>
          </a:xfrm>
        </p:spPr>
        <p:txBody>
          <a:bodyPr/>
          <a:lstStyle/>
          <a:p>
            <a:pPr algn="ctr"/>
            <a:r>
              <a:rPr lang="ru-RU" dirty="0" smtClean="0"/>
              <a:t>Основной этап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329949"/>
              </p:ext>
            </p:extLst>
          </p:nvPr>
        </p:nvGraphicFramePr>
        <p:xfrm>
          <a:off x="313765" y="1093695"/>
          <a:ext cx="11447929" cy="5448670"/>
        </p:xfrm>
        <a:graphic>
          <a:graphicData uri="http://schemas.openxmlformats.org/drawingml/2006/table">
            <a:tbl>
              <a:tblPr firstRow="1" firstCol="1" bandRow="1" bandCol="1">
                <a:tableStyleId>{F5AB1C69-6EDB-4FF4-983F-18BD219EF322}</a:tableStyleId>
              </a:tblPr>
              <a:tblGrid>
                <a:gridCol w="5722892"/>
                <a:gridCol w="5725037"/>
              </a:tblGrid>
              <a:tr h="5022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РАБОТА С ДЕТЬМИ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7" marR="39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ВЗАИМОДЕЙСТВИЕ С РОДИТЕЛЯМИ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7" marR="39637" marT="0" marB="0"/>
                </a:tc>
              </a:tr>
              <a:tr h="3148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Беседа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7" marR="39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Беседа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7" marR="39637" marT="0" marB="0"/>
                </a:tc>
              </a:tr>
              <a:tr h="5022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Проведение разных видов пальчиковых </a:t>
                      </a:r>
                      <a:r>
                        <a:rPr lang="ru-RU" sz="1800" dirty="0" smtClean="0">
                          <a:effectLst/>
                        </a:rPr>
                        <a:t>гимнастик, игр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7" marR="39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Оформление папок- передвижек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7" marR="39637" marT="0" marB="0"/>
                </a:tc>
              </a:tr>
              <a:tr h="5022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Работа с пластилином, бумагой, красками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7" marR="39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Проведение мастер классов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7" marR="39637" marT="0" marB="0"/>
                </a:tc>
              </a:tr>
              <a:tr h="5937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Работа с крупами (фасоль, рис, гречка, пшено, орехи лесные), песком.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7" marR="39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Оформление информационного стенда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7" marR="39637" marT="0" marB="0"/>
                </a:tc>
              </a:tr>
              <a:tr h="5022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Наблюдение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7" marR="39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Проведение конкурсов (рисуем пальчиком; поделки из крупы)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7" marR="39637" marT="0" marB="0"/>
                </a:tc>
              </a:tr>
              <a:tr h="5022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Работа со шнуровками, катушками, нитками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7" marR="39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Подготовка материала для занятий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7" marR="39637" marT="0" marB="0"/>
                </a:tc>
              </a:tr>
              <a:tr h="7927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Работа с мелкими и крупными по форме предметами (бусины, пуговицы и др)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7" marR="39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Совместная деятельность на занятиях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7" marR="39637" marT="0" marB="0"/>
                </a:tc>
              </a:tr>
              <a:tr h="3947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Работа со счётными палочками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7" marR="39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Консультирование по вопросам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7" marR="39637" marT="0" marB="0"/>
                </a:tc>
              </a:tr>
              <a:tr h="5022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Работа с карандашом, бумагой, трафаретами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7" marR="39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Выполнение домашних заданий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7" marR="3963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28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Цветная презентация, посвященная природе, представленная в альбомной ориентации (широкоэкранный формат)</Template>
  <TotalTime>0</TotalTime>
  <Words>761</Words>
  <Application>Microsoft Office PowerPoint</Application>
  <PresentationFormat>Широкоэкранный</PresentationFormat>
  <Paragraphs>107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Cyr</vt:lpstr>
      <vt:lpstr>Calibri</vt:lpstr>
      <vt:lpstr>Segoe Print</vt:lpstr>
      <vt:lpstr>Times New Roman</vt:lpstr>
      <vt:lpstr>Nature Illustration 16x9</vt:lpstr>
      <vt:lpstr>Проект по развитию мелкой моторики у детей раннего возраста «Умные ручки».</vt:lpstr>
      <vt:lpstr>Презентация PowerPoint</vt:lpstr>
      <vt:lpstr>Принципы и целевые ориентиры дошкольного образования реализуемые в данном мероприятии:</vt:lpstr>
      <vt:lpstr>Планируемый результат:</vt:lpstr>
      <vt:lpstr>Цель: создание условий для развития мелкой моторики и координации движений пальцев рук. </vt:lpstr>
      <vt:lpstr>Подготовительный этап</vt:lpstr>
      <vt:lpstr>Диагностический инструментарий:</vt:lpstr>
      <vt:lpstr>Основной этап</vt:lpstr>
      <vt:lpstr>Основной этап</vt:lpstr>
      <vt:lpstr>Завершающий этап</vt:lpstr>
      <vt:lpstr>Презентация PowerPoint</vt:lpstr>
      <vt:lpstr>Продукт творческой деятельности детей</vt:lpstr>
      <vt:lpstr>Информационные ресурсы:</vt:lpstr>
      <vt:lpstr>Спасибо за внимание!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2015-10-22T06:51:24Z</dcterms:created>
  <dcterms:modified xsi:type="dcterms:W3CDTF">2021-02-10T12:06:28Z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