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82" r:id="rId9"/>
    <p:sldId id="283" r:id="rId10"/>
    <p:sldId id="263" r:id="rId11"/>
    <p:sldId id="264" r:id="rId12"/>
    <p:sldId id="267" r:id="rId13"/>
    <p:sldId id="278" r:id="rId14"/>
    <p:sldId id="270" r:id="rId15"/>
    <p:sldId id="272" r:id="rId16"/>
    <p:sldId id="273" r:id="rId17"/>
    <p:sldId id="274" r:id="rId18"/>
    <p:sldId id="275" r:id="rId19"/>
    <p:sldId id="280" r:id="rId20"/>
    <p:sldId id="281" r:id="rId21"/>
    <p:sldId id="284" r:id="rId22"/>
    <p:sldId id="285" r:id="rId23"/>
    <p:sldId id="286" r:id="rId24"/>
    <p:sldId id="276" r:id="rId25"/>
    <p:sldId id="279" r:id="rId26"/>
    <p:sldId id="277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познавательно-исследовательской деятельности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872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Выполнили:</a:t>
            </a:r>
          </a:p>
          <a:p>
            <a:r>
              <a:rPr lang="ru-RU" sz="1600" dirty="0" smtClean="0"/>
              <a:t>Осташова С.Р. ,</a:t>
            </a:r>
          </a:p>
          <a:p>
            <a:r>
              <a:rPr lang="ru-RU" sz="1600" dirty="0" smtClean="0"/>
              <a:t>воспитатель первой кв. категории</a:t>
            </a:r>
          </a:p>
          <a:p>
            <a:r>
              <a:rPr lang="ru-RU" sz="1600" dirty="0" smtClean="0"/>
              <a:t>Кривцова Е.А. </a:t>
            </a:r>
          </a:p>
          <a:p>
            <a:r>
              <a:rPr lang="ru-RU" sz="1600" dirty="0" smtClean="0"/>
              <a:t>учитель-дефектолог высшей кв. категории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2952" y="-71462"/>
            <a:ext cx="7901014" cy="2368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Одним из эффективных методов познания закономерностей  и явлений окружающего мира 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метод экспериментирования</a:t>
            </a:r>
            <a:endParaRPr lang="ru-RU" sz="2400" dirty="0"/>
          </a:p>
        </p:txBody>
      </p:sp>
      <p:pic>
        <p:nvPicPr>
          <p:cNvPr id="4" name="Содержимое 3" descr="Темы по познавательному развитию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643602" cy="30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86742" cy="258285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214422"/>
            <a:ext cx="7396162" cy="38576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настоящее время отдельные аспекты детского экспериментирования получили отражение в работах Н. Н. </a:t>
            </a:r>
            <a:r>
              <a:rPr lang="ru-RU" b="1" dirty="0" err="1" smtClean="0"/>
              <a:t>Поддьякова</a:t>
            </a:r>
            <a:r>
              <a:rPr lang="ru-RU" b="1" dirty="0" smtClean="0"/>
              <a:t>, А. Н. </a:t>
            </a:r>
            <a:r>
              <a:rPr lang="ru-RU" b="1" dirty="0" err="1" smtClean="0"/>
              <a:t>Поддьякова</a:t>
            </a:r>
            <a:r>
              <a:rPr lang="ru-RU" b="1" dirty="0" smtClean="0"/>
              <a:t>, О. В. </a:t>
            </a:r>
            <a:r>
              <a:rPr lang="ru-RU" b="1" dirty="0" err="1" smtClean="0"/>
              <a:t>Дыбиной</a:t>
            </a:r>
            <a:r>
              <a:rPr lang="ru-RU" b="1" dirty="0" smtClean="0"/>
              <a:t>, И. Э. Куликовской, Н. Н. </a:t>
            </a:r>
            <a:r>
              <a:rPr lang="ru-RU" b="1" dirty="0" err="1" smtClean="0"/>
              <a:t>Совгир</a:t>
            </a:r>
            <a:r>
              <a:rPr lang="ru-RU" b="1" dirty="0" smtClean="0"/>
              <a:t>, А. И. Савенкова, О. В. Афанасьевой.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571528"/>
            <a:ext cx="8183880" cy="22488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процессе эксперимента: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564357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Дети получают реальные представления о различных сторонах изучаемого объекта, о его взаимоотношениях с другими объектами и со средой обитания.</a:t>
            </a:r>
          </a:p>
          <a:p>
            <a:r>
              <a:rPr lang="ru-RU" sz="3200" dirty="0" smtClean="0"/>
              <a:t>Идет обогащение памяти ребенка, активизируется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</a:t>
            </a:r>
          </a:p>
          <a:p>
            <a:r>
              <a:rPr lang="ru-RU" sz="3200" dirty="0" smtClean="0"/>
              <a:t>Развивается речь ребенка, так как ему необходимо давать отчет об увиденном, формулировать обнаруженные закономерности и выводы.</a:t>
            </a:r>
          </a:p>
          <a:p>
            <a:r>
              <a:rPr lang="ru-RU" sz="3200" dirty="0" smtClean="0"/>
              <a:t>Происходит накопление фонда умственных приемов и операций, которые рассматриваются как умственные умения.</a:t>
            </a:r>
          </a:p>
          <a:p>
            <a:r>
              <a:rPr lang="ru-RU" sz="3200" dirty="0" smtClean="0"/>
              <a:t>Детское </a:t>
            </a:r>
            <a:r>
              <a:rPr lang="ru-RU" sz="3200" b="1" dirty="0" smtClean="0"/>
              <a:t>экспериментирование</a:t>
            </a:r>
            <a:r>
              <a:rPr lang="ru-RU" sz="3200" dirty="0" smtClean="0"/>
              <a:t> важно и для формирования самостоятельности, </a:t>
            </a:r>
            <a:r>
              <a:rPr lang="ru-RU" sz="3200" dirty="0" err="1" smtClean="0"/>
              <a:t>целеполагания</a:t>
            </a:r>
            <a:r>
              <a:rPr lang="ru-RU" sz="3200" dirty="0" smtClean="0"/>
              <a:t>, способности преобразовывать какие -либо предметы и явления для достижения определенного результата.</a:t>
            </a:r>
          </a:p>
          <a:p>
            <a:r>
              <a:rPr lang="ru-RU" sz="3200" dirty="0" smtClean="0"/>
              <a:t>В процессе </a:t>
            </a:r>
            <a:r>
              <a:rPr lang="ru-RU" sz="3200" b="1" dirty="0" smtClean="0"/>
              <a:t>экспериментальной деятельности</a:t>
            </a:r>
            <a:r>
              <a:rPr lang="ru-RU" sz="3200" dirty="0" smtClean="0"/>
              <a:t> развивается эмоциональная сфера ребенка, творческие способности, формируются трудовые навыки, укрепляется здоровье за счет повышения общего уровня двигательной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18" y="500042"/>
            <a:ext cx="8612476" cy="1428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Эксперименты классифицируются по разным принципам: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97377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По характеру объектов, используемых в эксперименте.</a:t>
            </a:r>
          </a:p>
          <a:p>
            <a:r>
              <a:rPr lang="ru-RU" sz="2900" dirty="0" smtClean="0"/>
              <a:t>По месту проведения опытов.</a:t>
            </a:r>
          </a:p>
          <a:p>
            <a:r>
              <a:rPr lang="ru-RU" sz="2900" dirty="0" smtClean="0"/>
              <a:t>По количеству детей.</a:t>
            </a:r>
          </a:p>
          <a:p>
            <a:r>
              <a:rPr lang="ru-RU" sz="2900" dirty="0" smtClean="0"/>
              <a:t>По причине их проведения.</a:t>
            </a:r>
          </a:p>
          <a:p>
            <a:r>
              <a:rPr lang="ru-RU" sz="2900" dirty="0" smtClean="0"/>
              <a:t>По характеру включения в педагогический процесс.</a:t>
            </a:r>
          </a:p>
          <a:p>
            <a:r>
              <a:rPr lang="ru-RU" sz="2900" dirty="0" smtClean="0"/>
              <a:t>По продолжительности.</a:t>
            </a:r>
          </a:p>
          <a:p>
            <a:r>
              <a:rPr lang="ru-RU" sz="2900" dirty="0" smtClean="0"/>
              <a:t>По количеству наблюдений за одним и тем же объектом.</a:t>
            </a:r>
          </a:p>
          <a:p>
            <a:r>
              <a:rPr lang="ru-RU" sz="2900" dirty="0" smtClean="0"/>
              <a:t>По месту в цикле.</a:t>
            </a:r>
          </a:p>
          <a:p>
            <a:r>
              <a:rPr lang="ru-RU" sz="2900" dirty="0" smtClean="0"/>
              <a:t>По характеру мыслительных операций.</a:t>
            </a:r>
          </a:p>
          <a:p>
            <a:r>
              <a:rPr lang="ru-RU" sz="2900" dirty="0" smtClean="0"/>
              <a:t>По характеру познавательной деятельности детей</a:t>
            </a:r>
          </a:p>
          <a:p>
            <a:r>
              <a:rPr lang="ru-RU" sz="2900" dirty="0" smtClean="0"/>
              <a:t>По способу применения.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183880" cy="19288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опытно – экспериментальной деятельности построено из четырёх блоков педагогического процесса.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02054"/>
            <a:ext cx="8183880" cy="354159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/>
              <a:t>Непосредственно-организованная деятельность с детьми </a:t>
            </a:r>
            <a:r>
              <a:rPr lang="ru-RU" sz="2400" dirty="0" smtClean="0"/>
              <a:t>(плановые эксперименты). </a:t>
            </a:r>
          </a:p>
          <a:p>
            <a:r>
              <a:rPr lang="ru-RU" sz="2400" b="1" i="1" dirty="0" smtClean="0"/>
              <a:t>Совместная деятельность с детьми</a:t>
            </a:r>
            <a:r>
              <a:rPr lang="ru-RU" sz="2400" dirty="0" smtClean="0"/>
              <a:t> (наблюдения, труд, художественное творчество). </a:t>
            </a:r>
          </a:p>
          <a:p>
            <a:r>
              <a:rPr lang="ru-RU" sz="2400" b="1" i="1" dirty="0" smtClean="0"/>
              <a:t>Самостоятельная деятельность детей</a:t>
            </a:r>
            <a:r>
              <a:rPr lang="ru-RU" sz="2400" dirty="0" smtClean="0"/>
              <a:t> (работа в лаборатории).</a:t>
            </a:r>
          </a:p>
          <a:p>
            <a:r>
              <a:rPr lang="ru-RU" sz="2400" b="1" i="1" dirty="0" smtClean="0"/>
              <a:t>Совместная работа с родителями</a:t>
            </a:r>
            <a:r>
              <a:rPr lang="ru-RU" sz="2400" dirty="0" smtClean="0"/>
              <a:t> (участие в различных исследовательских проектах).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6059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Задачи исследовательской деятельности специфичны для каждого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В младшем дошкольном возрасте </a:t>
            </a:r>
            <a:r>
              <a:rPr lang="ru-RU" sz="2400" dirty="0" smtClean="0"/>
              <a:t>- это: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вхождение детей в проблемную игровую ситуацию (ведущая роль педагога);</a:t>
            </a:r>
            <a:br>
              <a:rPr lang="ru-RU" sz="2400" dirty="0" smtClean="0"/>
            </a:br>
            <a:r>
              <a:rPr lang="ru-RU" sz="2400" dirty="0" smtClean="0"/>
              <a:t>- активизация желания искать пути разрешения проблемной ситуации (вместе с педагогом);</a:t>
            </a:r>
            <a:br>
              <a:rPr lang="ru-RU" sz="2400" dirty="0" smtClean="0"/>
            </a:br>
            <a:r>
              <a:rPr lang="ru-RU" sz="2400" dirty="0" smtClean="0"/>
              <a:t>- способность пристальному и целенаправленному расследованию объекта;</a:t>
            </a:r>
            <a:br>
              <a:rPr lang="ru-RU" sz="2400" dirty="0" smtClean="0"/>
            </a:br>
            <a:r>
              <a:rPr lang="ru-RU" sz="2400" dirty="0" smtClean="0"/>
              <a:t>- формирование начальных предпосылок исследовательской деятельности (практические опыты).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2" y="1428736"/>
            <a:ext cx="8858280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В старшем дошкольном возрасте </a:t>
            </a:r>
            <a:r>
              <a:rPr lang="ru-RU" sz="2200" dirty="0" smtClean="0"/>
              <a:t>– это:</a:t>
            </a:r>
            <a:br>
              <a:rPr lang="ru-RU" sz="2200" dirty="0" smtClean="0"/>
            </a:br>
            <a:r>
              <a:rPr lang="ru-RU" sz="2200" dirty="0" smtClean="0"/>
              <a:t>- формирование предпосылок поисковой деятельности, интеллектуальной инициативы;</a:t>
            </a:r>
            <a:br>
              <a:rPr lang="ru-RU" sz="2200" dirty="0" smtClean="0"/>
            </a:br>
            <a:r>
              <a:rPr lang="ru-RU" sz="2200" dirty="0" smtClean="0"/>
              <a:t>- развитие умения определять возможные методы решения проблемы с помощью взрослого, а затем и самостоятельно;</a:t>
            </a:r>
            <a:br>
              <a:rPr lang="ru-RU" sz="2200" dirty="0" smtClean="0"/>
            </a:br>
            <a:r>
              <a:rPr lang="ru-RU" sz="2200" dirty="0" smtClean="0"/>
              <a:t>- формирование умения применять данные методы, способствующие решению поставленной задачи, с использованием различных вариантов;</a:t>
            </a:r>
            <a:br>
              <a:rPr lang="ru-RU" sz="2200" dirty="0" smtClean="0"/>
            </a:br>
            <a:r>
              <a:rPr lang="ru-RU" sz="2200" dirty="0" smtClean="0"/>
              <a:t>- развитие желания пользоваться специальной терминологией, ведение конструктивной беседы в процессе совместной исследовательской деятельности;</a:t>
            </a:r>
            <a:br>
              <a:rPr lang="ru-RU" sz="2200" dirty="0" smtClean="0"/>
            </a:br>
            <a:r>
              <a:rPr lang="ru-RU" sz="2200" dirty="0" smtClean="0"/>
              <a:t>- способность выдвигать гипотезы и самостоятельно сформулировать выводы.</a:t>
            </a:r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2144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Задачи исследовательской деятельности специфичны для каждого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Предметно-пространственная среда для экспериментирования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8001056" cy="43891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Организация мини-лабораторий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мини-лабораториях может быть выделено:</a:t>
            </a:r>
            <a:br>
              <a:rPr lang="ru-RU" dirty="0" smtClean="0"/>
            </a:br>
            <a:r>
              <a:rPr lang="ru-RU" dirty="0" smtClean="0"/>
              <a:t>1. Место для постоянной выставки.</a:t>
            </a:r>
            <a:br>
              <a:rPr lang="ru-RU" dirty="0" smtClean="0"/>
            </a:br>
            <a:r>
              <a:rPr lang="ru-RU" dirty="0" smtClean="0"/>
              <a:t>2. Место для приборов.</a:t>
            </a:r>
            <a:br>
              <a:rPr lang="ru-RU" dirty="0" smtClean="0"/>
            </a:br>
            <a:r>
              <a:rPr lang="ru-RU" dirty="0" smtClean="0"/>
              <a:t>3. Место для выращивания растений.</a:t>
            </a:r>
            <a:br>
              <a:rPr lang="ru-RU" dirty="0" smtClean="0"/>
            </a:br>
            <a:r>
              <a:rPr lang="ru-RU" dirty="0" smtClean="0"/>
              <a:t>4. Место для хранения природного и бросового материалов.</a:t>
            </a:r>
            <a:br>
              <a:rPr lang="ru-RU" dirty="0" smtClean="0"/>
            </a:br>
            <a:r>
              <a:rPr lang="ru-RU" dirty="0" smtClean="0"/>
              <a:t>5. Место для проведения опытов.</a:t>
            </a:r>
            <a:br>
              <a:rPr lang="ru-RU" dirty="0" smtClean="0"/>
            </a:br>
            <a:r>
              <a:rPr lang="ru-RU" dirty="0" smtClean="0"/>
              <a:t>6. Место для неструктурированных материалов (стол «песок-вода» и емкость для песка и воды и т.д.)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607223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Приборы и оборудование для мини-лабораторий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</a:t>
            </a:r>
            <a:r>
              <a:rPr lang="ru-RU" sz="2000" dirty="0" smtClean="0"/>
              <a:t>. Микроскопы, лупы, зеркала, термометры, бинокли, весы, веревки, пипетки, линейки, глобус, лампы, фонарики, венчики, взбивалки, мыло, щетки, губки, желоба, одноразовые шприцы, пищевые красители, песочные часы, ножницы, отвертки, винтики, терка, наждачная бумага, лоскутки ткани, соль, клей, колесики, дерево, металл, мел, пластмасса и т.п.</a:t>
            </a:r>
            <a:br>
              <a:rPr lang="ru-RU" sz="2000" dirty="0" smtClean="0"/>
            </a:br>
            <a:r>
              <a:rPr lang="ru-RU" sz="2000" dirty="0" smtClean="0"/>
              <a:t>2. Емкости: пластиковые банки, бутылки, стаканы разной формы, величины, мерки, воронки, сита, лопатки, формочки.</a:t>
            </a:r>
            <a:br>
              <a:rPr lang="ru-RU" sz="2000" dirty="0" smtClean="0"/>
            </a:br>
            <a:r>
              <a:rPr lang="ru-RU" sz="2000" dirty="0" smtClean="0"/>
              <a:t>3. Материалы: природные (желуди, шишки, семена, спилы дерева и т.д.), бросовые (пробки, палочки, резиновые шланги, трубочки и т.д.)</a:t>
            </a:r>
            <a:br>
              <a:rPr lang="ru-RU" sz="2000" dirty="0" smtClean="0"/>
            </a:br>
            <a:r>
              <a:rPr lang="ru-RU" sz="2000" dirty="0" smtClean="0"/>
              <a:t>4. Неструктурированные материалы: песок, вода, опилки, листья, пенопласт и т.д.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344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Условия организации исследовательской деятельности: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375590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максимальная простота конструкций приборов и правил обращения с ними;</a:t>
            </a:r>
          </a:p>
          <a:p>
            <a:r>
              <a:rPr lang="ru-RU" sz="2200" dirty="0" smtClean="0"/>
              <a:t> безотказность действия приборов и правил обращения с ними;</a:t>
            </a:r>
          </a:p>
          <a:p>
            <a:r>
              <a:rPr lang="ru-RU" sz="2200" dirty="0" smtClean="0"/>
              <a:t> показ только существенных сторон или явлений процесса;</a:t>
            </a:r>
          </a:p>
          <a:p>
            <a:r>
              <a:rPr lang="ru-RU" sz="2200" dirty="0" smtClean="0"/>
              <a:t> отчетливая видимость изучаемого явления;</a:t>
            </a:r>
          </a:p>
          <a:p>
            <a:r>
              <a:rPr lang="ru-RU" sz="2200" dirty="0" smtClean="0"/>
              <a:t> возможность участия ребенка в повторном эксперименте.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76" y="0"/>
            <a:ext cx="8183880" cy="60350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«Умейте открыть перед ребёнком в окружающем мире что-то одно, но открыть так, чтобы кусочек жизни заиграл всеми цветами радуги. Оставляйте всегда что-то недосказанное, чтобы ребёнку захотелось ещё и ещё раз возвратиться к тому, что он узнал».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В.А. Сухомлинский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99817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Направления познавательно-исследовательской деятельности  :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Живая природа</a:t>
            </a:r>
          </a:p>
          <a:p>
            <a:r>
              <a:rPr lang="ru-RU" dirty="0" smtClean="0"/>
              <a:t>Неживая природа</a:t>
            </a:r>
          </a:p>
          <a:p>
            <a:r>
              <a:rPr lang="ru-RU" dirty="0" smtClean="0"/>
              <a:t>Физические явления</a:t>
            </a:r>
          </a:p>
          <a:p>
            <a:r>
              <a:rPr lang="ru-RU" dirty="0" smtClean="0"/>
              <a:t>Рукотворный мир</a:t>
            </a:r>
          </a:p>
          <a:p>
            <a:r>
              <a:rPr lang="ru-RU" dirty="0" smtClean="0"/>
              <a:t>Человек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415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Во второй младшей группе</a:t>
            </a:r>
            <a:r>
              <a:rPr lang="ru-RU" dirty="0" smtClean="0"/>
              <a:t> дети осваивают действия по переливанию, пересыпанию различных материалов и веществ. </a:t>
            </a:r>
            <a:br>
              <a:rPr lang="ru-RU" dirty="0" smtClean="0"/>
            </a:br>
            <a:r>
              <a:rPr lang="ru-RU" dirty="0" smtClean="0"/>
              <a:t>Знакомятся со свойствами некоторых материалов и объектов неживой природы: воды; солнечных лучей; льда; снега; стекла. Узнают об источниках света, о том, что если светить на предмет, то появится тень; о том, что разные предметы и животные издают разные звуки и др. </a:t>
            </a:r>
            <a:br>
              <a:rPr lang="ru-RU" dirty="0" smtClean="0"/>
            </a:br>
            <a:r>
              <a:rPr lang="ru-RU" dirty="0" smtClean="0"/>
              <a:t>Педагог подводит детей к пониманию таких природных явлений, как дождь.  </a:t>
            </a:r>
            <a:endParaRPr lang="ru-RU" dirty="0"/>
          </a:p>
        </p:txBody>
      </p:sp>
      <p:pic>
        <p:nvPicPr>
          <p:cNvPr id="4" name="Рисунок 3" descr="http://www.maam.ru/upload/blogs/3e45b306f08ecc8f3f938d1feebcc24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00438"/>
            <a:ext cx="2838450" cy="229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272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В средней группе</a:t>
            </a:r>
            <a:r>
              <a:rPr lang="ru-RU" dirty="0" smtClean="0"/>
              <a:t> дети знакомятся с переходом тел из одного состояния в другое (вода-лёд-вода), изучают взаимосвязь с живой природой.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 же дети 4-5 лет исследуют и объекты неживой природы: песок, глина, снег, камни, воздух, вода, пробуем делать пену и пр. </a:t>
            </a:r>
            <a:br>
              <a:rPr lang="ru-RU" dirty="0" smtClean="0"/>
            </a:br>
            <a:r>
              <a:rPr lang="ru-RU" dirty="0" smtClean="0"/>
              <a:t>В средней группе впервые начинают проводить эксперименты по выяснению причин отдельных явлений, например: «Почему этот камешек нагрелся сильнее?» — «Потому что он имеет черный цвет»; «Этот платочек высох быстрее. Почему?» — «Потому что мы его повесили на батарею». </a:t>
            </a:r>
            <a:endParaRPr lang="ru-RU" dirty="0"/>
          </a:p>
        </p:txBody>
      </p:sp>
      <p:pic>
        <p:nvPicPr>
          <p:cNvPr id="4" name="Рисунок 3" descr="http://playground.cdn.netcor.pro/upload/photo/04-07-15/ekDRGUFKAg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57628"/>
            <a:ext cx="294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48182-1448903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3929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Одной из оптимальных технологий, поддерживающей компетентно-ориентированный подход в образовании, считается</a:t>
            </a:r>
            <a:r>
              <a:rPr lang="ru-RU" sz="2400" dirty="0" smtClean="0">
                <a:solidFill>
                  <a:srgbClr val="FF0000"/>
                </a:solidFill>
              </a:rPr>
              <a:t> метод проектов</a:t>
            </a:r>
            <a:r>
              <a:rPr lang="ru-RU" sz="2400" dirty="0" smtClean="0"/>
              <a:t>. Использование метода проекта позволяет развивать познавательные способности детей, научить самостоятельному конструированию своих знаний, ориентировке в информационном пространстве, развить критическое мышление.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6409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Формы взаимодействия с родителями воспитанников: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929354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Анкетирование родителей.</a:t>
            </a:r>
          </a:p>
          <a:p>
            <a:r>
              <a:rPr lang="ru-RU" sz="2000" dirty="0" smtClean="0"/>
              <a:t>Привлечение к созданию познавательно-развивающей среды в группе, помощь в оборудовании уголка экспериментирования, пополнении необходимыми материалами.</a:t>
            </a:r>
          </a:p>
          <a:p>
            <a:r>
              <a:rPr lang="ru-RU" sz="2000" dirty="0" smtClean="0"/>
              <a:t>Оформление наглядной информации в родительском уголке: консультации, памятки рекомендации, др. </a:t>
            </a:r>
          </a:p>
          <a:p>
            <a:r>
              <a:rPr lang="ru-RU" sz="2000" dirty="0" smtClean="0"/>
              <a:t>Родительские собрания.</a:t>
            </a:r>
          </a:p>
          <a:p>
            <a:r>
              <a:rPr lang="ru-RU" sz="2000" dirty="0" smtClean="0"/>
              <a:t>Открытые мероприятия для родителей. </a:t>
            </a:r>
          </a:p>
          <a:p>
            <a:r>
              <a:rPr lang="ru-RU" sz="2000" dirty="0" smtClean="0"/>
              <a:t>Оформление папки «Мои открытия», тематические ширмы-передвижки, выставки, мини-библиотечки др.</a:t>
            </a:r>
          </a:p>
          <a:p>
            <a:r>
              <a:rPr lang="ru-RU" sz="2000" dirty="0" smtClean="0"/>
              <a:t>Экспериментирование родителей с детьми в домашних условиях. </a:t>
            </a:r>
          </a:p>
          <a:p>
            <a:r>
              <a:rPr lang="ru-RU" sz="2000" dirty="0" smtClean="0"/>
              <a:t>Совместное детско-взрослое творчество.</a:t>
            </a:r>
          </a:p>
          <a:p>
            <a:r>
              <a:rPr lang="ru-RU" sz="2000" dirty="0" smtClean="0"/>
              <a:t>Совместная детско-взрослая познавательно-исследовательская деятельность.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517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прошел».</a:t>
            </a:r>
            <a:br>
              <a:rPr lang="ru-RU" dirty="0" smtClean="0"/>
            </a:br>
            <a:r>
              <a:rPr lang="ru-RU" dirty="0" smtClean="0"/>
              <a:t>                           К. Е. Тимирязев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Библиографический список: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49292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1.Иванова А.И. Детское экспериментирование как метод обучения./ Управление ДОУ, N 4, 2004</a:t>
            </a:r>
          </a:p>
          <a:p>
            <a:r>
              <a:rPr lang="ru-RU" dirty="0" smtClean="0"/>
              <a:t>2..Куликовская И.Э, </a:t>
            </a:r>
            <a:r>
              <a:rPr lang="ru-RU" dirty="0" err="1" smtClean="0"/>
              <a:t>Совгир</a:t>
            </a:r>
            <a:r>
              <a:rPr lang="ru-RU" dirty="0" smtClean="0"/>
              <a:t> Н.Н. Детское экспериментирование. Старший дошкольный возраст. - М.: Педагогическое общество России, 2003</a:t>
            </a:r>
          </a:p>
          <a:p>
            <a:r>
              <a:rPr lang="ru-RU" dirty="0" smtClean="0"/>
              <a:t>3.Организация экспериментальной деятельности дошкольников. / </a:t>
            </a:r>
            <a:r>
              <a:rPr lang="ru-RU" dirty="0" err="1" smtClean="0"/>
              <a:t>Под.ред.Л.Н</a:t>
            </a:r>
            <a:r>
              <a:rPr lang="ru-RU" dirty="0" smtClean="0"/>
              <a:t>. </a:t>
            </a:r>
            <a:r>
              <a:rPr lang="ru-RU" dirty="0" err="1" smtClean="0"/>
              <a:t>Прохорововй</a:t>
            </a:r>
            <a:r>
              <a:rPr lang="ru-RU" dirty="0" smtClean="0"/>
              <a:t> М., 2004</a:t>
            </a:r>
          </a:p>
          <a:p>
            <a:r>
              <a:rPr lang="ru-RU" dirty="0" smtClean="0"/>
              <a:t>4. Приказ Министерства образования и науки Российской Федерации от 17 октября 2013 г. № 1155.</a:t>
            </a:r>
          </a:p>
          <a:p>
            <a:r>
              <a:rPr lang="ru-RU" dirty="0" smtClean="0"/>
              <a:t>5.Паршукова И.Л. Проведение исследовательских занятий в детском саду пространственная развивающая среда в детском саду. Принципы построения, советы, рекомендации /сост. Н.В. </a:t>
            </a:r>
            <a:r>
              <a:rPr lang="ru-RU" dirty="0" err="1" smtClean="0"/>
              <a:t>Нищева</a:t>
            </a:r>
            <a:r>
              <a:rPr lang="ru-RU" dirty="0" smtClean="0"/>
              <a:t>. - СПб., «Детство-пресс», 2006</a:t>
            </a:r>
          </a:p>
          <a:p>
            <a:r>
              <a:rPr lang="ru-RU" dirty="0" smtClean="0"/>
              <a:t>6.Соловьева Е. Как организовать поисковую деятельность детей. / Дошкольное воспитание. N 1, 2005</a:t>
            </a:r>
          </a:p>
          <a:p>
            <a:r>
              <a:rPr lang="ru-RU" dirty="0" smtClean="0"/>
              <a:t>7. Силина Е. Н. Организация исследовательской деятельности детей в дошкольных учреждениях // Молодой ученый. — 2016. — №28. — С. 939-942. ﻿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748" y="2071678"/>
            <a:ext cx="6969466" cy="105156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6140782" cy="21842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В соответствии с ФГОС ДО познавательно-исследовательская деятельность является основным видом деятельности в детском саду наряду с игровой, коммуникативной, музыкальной, двигательной, изобразительной.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8"/>
            <a:ext cx="1428760" cy="17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000372"/>
            <a:ext cx="8286808" cy="3429024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Познавательно-исследовательская деятельность – важное средство интеллектуального развития дошкольников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Элементарная познавательно-исследовательская деятельность детей в детском саду – интеллектуальная деятельность, специально организованная деятельность, позволяющая ребенку под руководством педагога или самостоятельно добывать информацию и овладевать представлениями о том или ином предмете, объекте, физическом или природном явлении.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74664" y="71414"/>
            <a:ext cx="4683418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329642" cy="26843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		</a:t>
            </a:r>
            <a:r>
              <a:rPr lang="ru-RU" sz="2000" b="1" dirty="0" smtClean="0"/>
              <a:t>Именно в познавательно-исследовательской деятельности дошкольник получает возможность впрямую удовлетворить присущую ему любознательность (почему, зачем, как устроен мир) практикуется в установлении причинно-следственных, родовых, пространственных и временных связей между предметами и явлениями, что позволяет ему не только расширять, но и упорядочивать свои представления о мире, достигать высокого умственного развития.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ознавательное развитие в средней групп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143404" cy="27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62" y="394332"/>
            <a:ext cx="8183880" cy="1605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отечественной психолого-педагогической науке накоплен богатый опыт изучения и формирования познавательно-исследовательской деятельности: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27130"/>
            <a:ext cx="8183880" cy="41879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сущность, структуру, закономерности протекания, значение ориентировочно-исследовательской деятельности для познавательного развития ребенка (</a:t>
            </a:r>
            <a:r>
              <a:rPr lang="ru-RU" b="1" dirty="0" smtClean="0"/>
              <a:t>П.Я. Гальперин, А.В. Запорожец, В.П. Зинченко, Н.Н. </a:t>
            </a:r>
            <a:r>
              <a:rPr lang="ru-RU" b="1" dirty="0" err="1" smtClean="0"/>
              <a:t>Поддъяков</a:t>
            </a:r>
            <a:r>
              <a:rPr lang="ru-RU" b="1" dirty="0" smtClean="0"/>
              <a:t>, А.И. Савенков и др.); </a:t>
            </a:r>
          </a:p>
          <a:p>
            <a:r>
              <a:rPr lang="ru-RU" dirty="0" smtClean="0"/>
              <a:t>особенности организации познавательно-исследовательской деятельности детей дошкольного возраста</a:t>
            </a:r>
            <a:r>
              <a:rPr lang="ru-RU" b="1" dirty="0" smtClean="0"/>
              <a:t> (Н.А. Короткова, Т.А. Егорова, О.В. Киреева, О.В. </a:t>
            </a:r>
            <a:r>
              <a:rPr lang="ru-RU" b="1" dirty="0" err="1" smtClean="0"/>
              <a:t>Дыбина</a:t>
            </a:r>
            <a:r>
              <a:rPr lang="ru-RU" b="1" dirty="0" smtClean="0"/>
              <a:t>, А.И. Савенков, О.В. Афанасьева и мн.др.).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86742" cy="1714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процессе формирования у детей дошкольного возраста интеллектуально-познавательных умений педагог решает следующие задачи: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4000528" cy="383077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Обучает детей системе исследовательских действий, необходимых для самостоятельного многостороннего анализа предметов</a:t>
            </a:r>
          </a:p>
          <a:p>
            <a:r>
              <a:rPr lang="ru-RU" sz="2000" b="1" dirty="0" smtClean="0"/>
              <a:t>Формирует умение сравнивать, группировать, обобщать, классифицировать, анализировать,  делать выводы</a:t>
            </a:r>
            <a:endParaRPr lang="ru-RU" sz="2000" dirty="0"/>
          </a:p>
        </p:txBody>
      </p:sp>
      <p:pic>
        <p:nvPicPr>
          <p:cNvPr id="4" name="Рисунок 3" descr="Познавательное развитие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38814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2144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Этапы формирования интеллектуальных умений: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821537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I</a:t>
            </a:r>
            <a:r>
              <a:rPr lang="ru-RU" sz="2000" b="1" dirty="0" smtClean="0"/>
              <a:t> этап (3-4 года) – обучение способам сенсорного обследования и элементарным приемам сравнения предметов и объектов ближайшего окружения на основе практических действий; формирование представлений о сенсорных эталонах.</a:t>
            </a:r>
          </a:p>
        </p:txBody>
      </p:sp>
      <p:pic>
        <p:nvPicPr>
          <p:cNvPr id="7" name="Picture 6" descr="Рисунок57"/>
          <p:cNvPicPr>
            <a:picLocks noChangeAspect="1" noChangeArrowheads="1"/>
          </p:cNvPicPr>
          <p:nvPr/>
        </p:nvPicPr>
        <p:blipFill>
          <a:blip r:embed="rId2"/>
          <a:srcRect l="13673" t="36186" r="40050" b="13814"/>
          <a:stretch>
            <a:fillRect/>
          </a:stretch>
        </p:blipFill>
        <p:spPr bwMode="auto">
          <a:xfrm>
            <a:off x="639751" y="4286250"/>
            <a:ext cx="23606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4.bp.blogspot.com/-pWd7TEp1XmY/UwHZ2BgYsCI/AAAAAAAACdo/yrnad0e-_zY/s1600/SAM_5457.JPG"/>
          <p:cNvPicPr>
            <a:picLocks noChangeAspect="1" noChangeArrowheads="1"/>
          </p:cNvPicPr>
          <p:nvPr/>
        </p:nvPicPr>
        <p:blipFill>
          <a:blip r:embed="rId3"/>
          <a:srcRect l="20639" r="11311"/>
          <a:stretch>
            <a:fillRect/>
          </a:stretch>
        </p:blipFill>
        <p:spPr bwMode="auto">
          <a:xfrm>
            <a:off x="6143652" y="2954338"/>
            <a:ext cx="22860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C3Oyu5kfZSw/UwHZxC1qkNI/AAAAAAAACdg/g8gqUN-Lcqw/s1600/SAM_5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0572" y="3581400"/>
            <a:ext cx="27701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400" b="1" dirty="0" smtClean="0"/>
              <a:t>II</a:t>
            </a:r>
            <a:r>
              <a:rPr lang="ru-RU" sz="4400" b="1" dirty="0" smtClean="0"/>
              <a:t> этап (4-6 лет) ) – целенаправленное обучение приемам сравнения и группировки, когда дети овладевают следующими умениями:</a:t>
            </a:r>
          </a:p>
          <a:p>
            <a:pPr>
              <a:buNone/>
            </a:pPr>
            <a:endParaRPr lang="ru-RU" sz="4400" dirty="0" smtClean="0"/>
          </a:p>
          <a:p>
            <a:pPr lvl="0" fontAlgn="base"/>
            <a:r>
              <a:rPr lang="ru-RU" sz="4200" dirty="0" smtClean="0"/>
              <a:t>Выделять признаки и свойства объекта на основе сопоставления с другими объектами.</a:t>
            </a:r>
          </a:p>
          <a:p>
            <a:pPr lvl="0" fontAlgn="base"/>
            <a:r>
              <a:rPr lang="ru-RU" sz="4200" dirty="0" smtClean="0"/>
              <a:t>Определять общие и отличительные признаки и свойства сравниваемых объектов.</a:t>
            </a:r>
          </a:p>
          <a:p>
            <a:pPr lvl="0" fontAlgn="base"/>
            <a:r>
              <a:rPr lang="ru-RU" sz="4200" dirty="0" smtClean="0"/>
              <a:t>Отличать существенные и несущественные признаки предмета (объекта).</a:t>
            </a:r>
          </a:p>
          <a:p>
            <a:pPr lvl="0" fontAlgn="base"/>
            <a:r>
              <a:rPr lang="ru-RU" sz="4200" dirty="0" smtClean="0"/>
              <a:t>Определять принадлежность конкретного объекта к тому или иному заданному классу, и наоборот, рассматривать заданное через цепь единичных предметов.</a:t>
            </a:r>
          </a:p>
          <a:p>
            <a:pPr lvl="0" fontAlgn="base"/>
            <a:r>
              <a:rPr lang="ru-RU" sz="4200" dirty="0" smtClean="0"/>
              <a:t>Объединять предметы на основе выделенных общих признаков и называть образованную группу соответствующим именем (так называемое опережающее обобщение, без применения практических действий).</a:t>
            </a:r>
          </a:p>
          <a:p>
            <a:pPr>
              <a:buNone/>
            </a:pPr>
            <a:r>
              <a:rPr lang="ru-RU" sz="42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III</a:t>
            </a:r>
            <a:r>
              <a:rPr lang="ru-RU" sz="2200" b="1" dirty="0" smtClean="0"/>
              <a:t> этап (6-7 лет) – развитие познавательной инициативы, умения группировать, классифицировать, обобщать предметы, явления, анализировать полученную информацию, делать элементарные выводы посредством:</a:t>
            </a:r>
            <a:endParaRPr lang="ru-RU" sz="2200" dirty="0" smtClean="0"/>
          </a:p>
          <a:p>
            <a:r>
              <a:rPr lang="ru-RU" sz="2000" dirty="0" smtClean="0"/>
              <a:t>умения распределять предметы, объекты по классам на основе установления родовидовых, причинно-следственных, пространственных и временных отношений.</a:t>
            </a:r>
          </a:p>
          <a:p>
            <a:r>
              <a:rPr lang="ru-RU" sz="2000" dirty="0" smtClean="0"/>
              <a:t>классификации и систематизации на уровне символического действия на основе схем, символов,  моделей, карт, знаковых систем (цифр и букв).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2229</TotalTime>
  <Words>1018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Verdana</vt:lpstr>
      <vt:lpstr>Wingdings 2</vt:lpstr>
      <vt:lpstr>Аспект</vt:lpstr>
      <vt:lpstr>Организация познавательно-исследовательской деятельности в ДОУ</vt:lpstr>
      <vt:lpstr>«Умейте открыть перед ребёнком в окружающем мире что-то одно, но открыть так, чтобы кусочек жизни заиграл всеми цветами радуги. Оставляйте всегда что-то недосказанное, чтобы ребёнку захотелось ещё и ещё раз возвратиться к тому, что он узнал».                      В.А. Сухомлинский</vt:lpstr>
      <vt:lpstr>Актуальность</vt:lpstr>
      <vt:lpstr>Презентация PowerPoint</vt:lpstr>
      <vt:lpstr>В отечественной психолого-педагогической науке накоплен богатый опыт изучения и формирования познавательно-исследовательской деятельности: </vt:lpstr>
      <vt:lpstr>В процессе формирования у детей дошкольного возраста интеллектуально-познавательных умений педагог решает следующие задачи:</vt:lpstr>
      <vt:lpstr>Этапы формирования интеллектуальных умений: </vt:lpstr>
      <vt:lpstr>Презентация PowerPoint</vt:lpstr>
      <vt:lpstr>Презентация PowerPoint</vt:lpstr>
      <vt:lpstr>Одним из эффективных методов познания закономерностей  и явлений окружающего мира является метод экспериментирования</vt:lpstr>
      <vt:lpstr> </vt:lpstr>
      <vt:lpstr>В процессе эксперимента: </vt:lpstr>
      <vt:lpstr>Эксперименты классифицируются по разным принципам: </vt:lpstr>
      <vt:lpstr>Содержание опытно – экспериментальной деятельности построено из четырёх блоков педагогического процесса.</vt:lpstr>
      <vt:lpstr>Задачи исследовательской деятельности специфичны для каждого возраста. </vt:lpstr>
      <vt:lpstr>Задачи исследовательской деятельности специфичны для каждого возраста. </vt:lpstr>
      <vt:lpstr>Предметно-пространственная среда для экспериментирования</vt:lpstr>
      <vt:lpstr>Презентация PowerPoint</vt:lpstr>
      <vt:lpstr>Условия организации исследовательской деятельности:</vt:lpstr>
      <vt:lpstr>Направления познавательно-исследовательской деятельности  : </vt:lpstr>
      <vt:lpstr>Презентация PowerPoint</vt:lpstr>
      <vt:lpstr>Презентация PowerPoint</vt:lpstr>
      <vt:lpstr>Одной из оптимальных технологий, поддерживающей компетентно-ориентированный подход в образовании, считается метод проектов. Использование метода проекта позволяет развивать познавательные способности детей, научить самостоятельному конструированию своих знаний, ориентировке в информационном пространстве, развить критическое мышление. </vt:lpstr>
      <vt:lpstr>Формы взаимодействия с родителями воспитанников:  </vt:lpstr>
      <vt:lpstr>«Люди,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прошел».                            К. Е. Тимирязев</vt:lpstr>
      <vt:lpstr>Библиографический список: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познавательно-исследовательской деятельности в ДОУ</dc:title>
  <dc:creator>Светлана</dc:creator>
  <cp:lastModifiedBy>Пользователь</cp:lastModifiedBy>
  <cp:revision>134</cp:revision>
  <dcterms:created xsi:type="dcterms:W3CDTF">2017-09-25T09:54:50Z</dcterms:created>
  <dcterms:modified xsi:type="dcterms:W3CDTF">2017-11-09T09:09:36Z</dcterms:modified>
</cp:coreProperties>
</file>