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3" r:id="rId3"/>
    <p:sldId id="257" r:id="rId4"/>
    <p:sldId id="279" r:id="rId5"/>
    <p:sldId id="284" r:id="rId6"/>
    <p:sldId id="280" r:id="rId7"/>
    <p:sldId id="283" r:id="rId8"/>
    <p:sldId id="314" r:id="rId9"/>
    <p:sldId id="282" r:id="rId10"/>
    <p:sldId id="281" r:id="rId11"/>
    <p:sldId id="286" r:id="rId12"/>
    <p:sldId id="292" r:id="rId13"/>
    <p:sldId id="293" r:id="rId14"/>
    <p:sldId id="296" r:id="rId15"/>
    <p:sldId id="295" r:id="rId16"/>
    <p:sldId id="306" r:id="rId17"/>
    <p:sldId id="317" r:id="rId18"/>
    <p:sldId id="294" r:id="rId19"/>
    <p:sldId id="300" r:id="rId20"/>
    <p:sldId id="298" r:id="rId21"/>
    <p:sldId id="299" r:id="rId22"/>
    <p:sldId id="316" r:id="rId23"/>
    <p:sldId id="297" r:id="rId24"/>
    <p:sldId id="315" r:id="rId25"/>
    <p:sldId id="287" r:id="rId26"/>
    <p:sldId id="301" r:id="rId27"/>
    <p:sldId id="304" r:id="rId28"/>
    <p:sldId id="305" r:id="rId29"/>
    <p:sldId id="307" r:id="rId30"/>
    <p:sldId id="308" r:id="rId31"/>
    <p:sldId id="309" r:id="rId32"/>
    <p:sldId id="288" r:id="rId33"/>
    <p:sldId id="311" r:id="rId34"/>
    <p:sldId id="310" r:id="rId35"/>
    <p:sldId id="291" r:id="rId36"/>
    <p:sldId id="319" r:id="rId37"/>
    <p:sldId id="318" r:id="rId38"/>
    <p:sldId id="303" r:id="rId39"/>
    <p:sldId id="320" r:id="rId40"/>
    <p:sldId id="302" r:id="rId41"/>
    <p:sldId id="285" r:id="rId4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B92D14"/>
    <a:srgbClr val="FF9933"/>
    <a:srgbClr val="20A6C6"/>
    <a:srgbClr val="4D4D4D"/>
    <a:srgbClr val="35759D"/>
    <a:srgbClr val="35B19D"/>
    <a:srgbClr val="DEDED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5596" autoAdjust="0"/>
  </p:normalViewPr>
  <p:slideViewPr>
    <p:cSldViewPr>
      <p:cViewPr varScale="1">
        <p:scale>
          <a:sx n="110" d="100"/>
          <a:sy n="110" d="100"/>
        </p:scale>
        <p:origin x="8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AB63BA-47C9-437F-BC34-DB688E4C3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1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88B8-8257-445D-A51E-7C24CC31331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0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6354D-F16A-48C5-8E17-69103FF71F6B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0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03109-C446-4312-9F2B-31966886315B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1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49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6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8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0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79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077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954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356992"/>
            <a:ext cx="3923928" cy="1162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 моделирования в экологическом воспитании детей дошкольного возраста»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36912"/>
            <a:ext cx="3124200" cy="56577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2027" y="548680"/>
            <a:ext cx="681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61»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8837" y="5157192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проект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карусель»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201" y="4729557"/>
            <a:ext cx="181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21.02.2018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128" y="6309320"/>
            <a:ext cx="246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5521738"/>
            <a:ext cx="468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Борисова Н. Ю.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7291" y="476672"/>
            <a:ext cx="7167283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наглядного моделирования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3831" y="1609769"/>
            <a:ext cx="230665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598003"/>
            <a:ext cx="476560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Предметно-схематическое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3655609"/>
            <a:ext cx="296540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4744719"/>
            <a:ext cx="296540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866" y="5796170"/>
            <a:ext cx="296540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Понятийное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71" y="404664"/>
            <a:ext cx="73152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моделирование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af653873b251.jpg"/>
          <p:cNvPicPr>
            <a:picLocks noChangeAspect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395536" y="1490394"/>
            <a:ext cx="4034231" cy="30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672408" cy="3823182"/>
          </a:xfrm>
          <a:prstGeom prst="rect">
            <a:avLst/>
          </a:prstGeom>
        </p:spPr>
      </p:pic>
      <p:pic>
        <p:nvPicPr>
          <p:cNvPr id="9" name="Picture 3" descr="C:\Users\Администратор\Desktop\Новая папка (2)\DCIM\102CANON\IMG_03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4360240"/>
            <a:ext cx="2736304" cy="23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9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536504" cy="4104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885">
            <a:off x="4158646" y="2885385"/>
            <a:ext cx="4713223" cy="3534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092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6477950" cy="3641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02118"/>
            <a:ext cx="5005363" cy="375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635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5292590" cy="352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4860032" cy="324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885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424936" cy="561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49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404664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1. «Что неверно?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848986"/>
            <a:ext cx="4326405" cy="2884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0074" y="1755948"/>
            <a:ext cx="1918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2"/>
          <a:stretch/>
        </p:blipFill>
        <p:spPr>
          <a:xfrm>
            <a:off x="1907704" y="3077366"/>
            <a:ext cx="1074703" cy="1231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32" y="2868213"/>
            <a:ext cx="4323181" cy="28803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60570"/>
            <a:ext cx="1700084" cy="1172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7327" y="1832830"/>
            <a:ext cx="1918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7" y="476672"/>
            <a:ext cx="73152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2.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374441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</a:p>
          <a:p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увидели бы, если бы заглянули под землю?»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844824"/>
            <a:ext cx="374441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</a:p>
          <a:p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увидели бы, если бы заглянули под лёд?»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061" y="5805264"/>
            <a:ext cx="782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команда быстрее справится?!</a:t>
            </a:r>
            <a:endParaRPr lang="ru-RU" sz="36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7081" y="476714"/>
            <a:ext cx="7980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Предметно-схематическое моделирование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2" y="1508190"/>
            <a:ext cx="2614613" cy="1638300"/>
          </a:xfrm>
          <a:prstGeom prst="rect">
            <a:avLst/>
          </a:prstGeom>
          <a:noFill/>
          <a:ln w="5724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77" y="1508190"/>
            <a:ext cx="2766907" cy="1638300"/>
          </a:xfrm>
          <a:prstGeom prst="rect">
            <a:avLst/>
          </a:prstGeom>
          <a:noFill/>
          <a:ln w="5724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89903" y="3593192"/>
            <a:ext cx="1944216" cy="2016224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>
              <a:solidFill>
                <a:srgbClr val="33CC33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427491" y="4293031"/>
            <a:ext cx="1355981" cy="1296209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>
              <a:solidFill>
                <a:srgbClr val="33CC33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482098" y="3953512"/>
            <a:ext cx="1679313" cy="1655904"/>
          </a:xfrm>
          <a:prstGeom prst="ellipse">
            <a:avLst/>
          </a:prstGeom>
          <a:solidFill>
            <a:srgbClr val="20A6C6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7020484" y="4090694"/>
            <a:ext cx="1656184" cy="151872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Хорда 11"/>
          <p:cNvSpPr/>
          <p:nvPr/>
        </p:nvSpPr>
        <p:spPr bwMode="auto">
          <a:xfrm rot="17399371">
            <a:off x="7097935" y="4112442"/>
            <a:ext cx="1501281" cy="1599366"/>
          </a:xfrm>
          <a:prstGeom prst="chord">
            <a:avLst>
              <a:gd name="adj1" fmla="val 3921100"/>
              <a:gd name="adj2" fmla="val 15035272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7315200" cy="71596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3.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772816"/>
            <a:ext cx="3744416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геометрических фигур, используя ассоциативное мышление составьте предметно-схематическую модель времени года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388" y="5841326"/>
            <a:ext cx="782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команда быстрее справится?!</a:t>
            </a:r>
            <a:endParaRPr lang="ru-RU" sz="36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3744416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геометрических фигур, используя ассоциативное мышление составьте предметно-схематическую модель времени года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7315200" cy="71596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7315200" cy="18002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об образовании в РФ»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стандарт»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8065" y="3433355"/>
            <a:ext cx="23299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51" y="6021287"/>
            <a:ext cx="28434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6021287"/>
            <a:ext cx="48224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02" y="4581128"/>
            <a:ext cx="89186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и проявление инициативы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7" idx="0"/>
          </p:cNvCxnSpPr>
          <p:nvPr/>
        </p:nvCxnSpPr>
        <p:spPr bwMode="auto">
          <a:xfrm>
            <a:off x="4503032" y="4018130"/>
            <a:ext cx="0" cy="562998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 bwMode="auto">
          <a:xfrm>
            <a:off x="1910287" y="5165903"/>
            <a:ext cx="0" cy="855384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0"/>
          </p:cNvCxnSpPr>
          <p:nvPr/>
        </p:nvCxnSpPr>
        <p:spPr bwMode="auto">
          <a:xfrm>
            <a:off x="6623165" y="5165903"/>
            <a:ext cx="0" cy="855384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315200" cy="715962"/>
          </a:xfrm>
        </p:spPr>
        <p:txBody>
          <a:bodyPr/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Мимикрия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7315200" cy="4191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Мимикрия цвета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Мимикрия формы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Мимикрия звука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1" y="3284984"/>
            <a:ext cx="2160240" cy="3369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34561"/>
            <a:ext cx="3414098" cy="2438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25472"/>
            <a:ext cx="3414098" cy="2133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b="5360"/>
          <a:stretch/>
        </p:blipFill>
        <p:spPr>
          <a:xfrm>
            <a:off x="2699792" y="3437424"/>
            <a:ext cx="3189734" cy="21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" y="1412776"/>
            <a:ext cx="3995936" cy="2058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525658" cy="2785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3717032"/>
            <a:ext cx="2952328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83" y="4495615"/>
            <a:ext cx="3525658" cy="22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916832"/>
            <a:ext cx="6840760" cy="44644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>
            <a:off x="395536" y="1484784"/>
            <a:ext cx="1296144" cy="1130424"/>
          </a:xfrm>
          <a:prstGeom prst="triangle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7544" y="3284984"/>
            <a:ext cx="1125434" cy="108012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45799" y="5008324"/>
            <a:ext cx="1168924" cy="1130424"/>
          </a:xfrm>
          <a:prstGeom prst="ellipse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774826" y="2320125"/>
            <a:ext cx="2545885" cy="25343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61756" y="2233619"/>
            <a:ext cx="2608755" cy="257759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 descr="C:\Users\shikb\OneDrive\Рабочий стол\1ne43uEmzJ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9751" y="5512796"/>
            <a:ext cx="87249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hikb\OneDrive\Рабочий стол\62848a88ea5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711" y="5263749"/>
            <a:ext cx="1931035" cy="11931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ятно 2 7"/>
          <p:cNvSpPr/>
          <p:nvPr/>
        </p:nvSpPr>
        <p:spPr bwMode="auto">
          <a:xfrm>
            <a:off x="4971430" y="3264711"/>
            <a:ext cx="554511" cy="607269"/>
          </a:xfrm>
          <a:prstGeom prst="irregularSeal2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ятно 2 8"/>
          <p:cNvSpPr/>
          <p:nvPr/>
        </p:nvSpPr>
        <p:spPr bwMode="auto">
          <a:xfrm>
            <a:off x="8533781" y="3240519"/>
            <a:ext cx="549370" cy="590984"/>
          </a:xfrm>
          <a:prstGeom prst="irregularSeal2">
            <a:avLst/>
          </a:prstGeom>
          <a:solidFill>
            <a:srgbClr val="FF9933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 bwMode="auto">
          <a:xfrm>
            <a:off x="6461756" y="3083717"/>
            <a:ext cx="319930" cy="31360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>
            <a:off x="6892941" y="3715178"/>
            <a:ext cx="319930" cy="31360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574663" y="2564266"/>
            <a:ext cx="317424" cy="266328"/>
          </a:xfrm>
          <a:prstGeom prst="round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872143" y="2564904"/>
            <a:ext cx="661638" cy="266328"/>
          </a:xfrm>
          <a:prstGeom prst="round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8184061" y="3965299"/>
            <a:ext cx="397174" cy="383914"/>
          </a:xfrm>
          <a:prstGeom prst="ellipse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Хорда 14"/>
          <p:cNvSpPr/>
          <p:nvPr/>
        </p:nvSpPr>
        <p:spPr bwMode="auto">
          <a:xfrm rot="6758548">
            <a:off x="5615323" y="4232719"/>
            <a:ext cx="571183" cy="523075"/>
          </a:xfrm>
          <a:prstGeom prst="chord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89" y="332656"/>
            <a:ext cx="3529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Эйлера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" y="1268760"/>
            <a:ext cx="4483447" cy="3362585"/>
          </a:xfrm>
          <a:prstGeom prst="rect">
            <a:avLst/>
          </a:prstGeom>
        </p:spPr>
      </p:pic>
      <p:pic>
        <p:nvPicPr>
          <p:cNvPr id="18" name="Рисунок 17" descr="C:\Users\shikb\OneDrive\Рабочий стол\krugi-jejlera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98008"/>
            <a:ext cx="4432783" cy="194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0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4" y="40466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4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2962524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«Кругов Эйлера» создайте предметно-схематическую модель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тему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«Волк и собака»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772816"/>
            <a:ext cx="3312368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«Кругов Эйлера» создайте предметно-схематическую модель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тему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 и цыплёнок»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388" y="5841326"/>
            <a:ext cx="782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команда быстрее справится?!</a:t>
            </a:r>
            <a:endParaRPr lang="ru-RU" sz="36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9" y="-15849"/>
            <a:ext cx="9005845" cy="68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моделирование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ed-kopilka.ru/upload/blogs/18023_0bf88878d65f82038e63f7bce9e2c10c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7" y="1923480"/>
            <a:ext cx="4104456" cy="409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C:\Documents and Settings\Admin\Мои документы\Мои рисунки\Изображение\Изображение 005.jpg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99992" y="2060575"/>
            <a:ext cx="4470971" cy="3960813"/>
          </a:xfrm>
        </p:spPr>
      </p:pic>
    </p:spTree>
    <p:extLst>
      <p:ext uri="{BB962C8B-B14F-4D97-AF65-F5344CB8AC3E}">
        <p14:creationId xmlns:p14="http://schemas.microsoft.com/office/powerpoint/2010/main" val="20441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604795" cy="3255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15200" cy="715962"/>
          </a:xfrm>
        </p:spPr>
        <p:txBody>
          <a:bodyPr/>
          <a:lstStyle/>
          <a:p>
            <a:r>
              <a:rPr lang="ru-RU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632848" cy="5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152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5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7792"/>
            <a:ext cx="273630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расскажите про растение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777792"/>
            <a:ext cx="273630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расскажите про растение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481946"/>
            <a:ext cx="6625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команда быстрее и точнее?!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Актуальность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7776864" cy="39890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Экология – наука, изучающая закономерности…</a:t>
            </a:r>
          </a:p>
          <a:p>
            <a:pPr>
              <a:lnSpc>
                <a:spcPct val="80000"/>
              </a:lnSpc>
            </a:pPr>
            <a:endParaRPr lang="ru-RU" altLang="ko-KR" sz="2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ko-KR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Требуется новый тип мышления!</a:t>
            </a:r>
          </a:p>
          <a:p>
            <a:pPr>
              <a:lnSpc>
                <a:spcPct val="80000"/>
              </a:lnSpc>
            </a:pPr>
            <a:endParaRPr lang="ru-RU" altLang="ko-KR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ko-KR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Выявить оптимальные условия для формирования экологического мышления</a:t>
            </a:r>
            <a:endParaRPr lang="en-US" altLang="ko-KR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ko-KR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ko-KR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Осуществить поиск эффективных методов и приёмов образования, развития?!</a:t>
            </a:r>
          </a:p>
          <a:p>
            <a:pPr>
              <a:lnSpc>
                <a:spcPct val="80000"/>
              </a:lnSpc>
            </a:pPr>
            <a:endParaRPr lang="ru-RU" altLang="ko-KR" sz="24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ko-KR" sz="24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ko-KR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57567"/>
            <a:ext cx="7315200" cy="9361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6.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«Отгадай, какое насекомое я загадала?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28065"/>
              </p:ext>
            </p:extLst>
          </p:nvPr>
        </p:nvGraphicFramePr>
        <p:xfrm>
          <a:off x="251521" y="1319212"/>
          <a:ext cx="8280921" cy="527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390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90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Рисунок 15" descr="C:\Users\shikb\OneDrive\Рабочий стол\images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 bwMode="auto">
          <a:xfrm>
            <a:off x="613620" y="1710805"/>
            <a:ext cx="2085129" cy="1934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shikb\OneDrive\Рабочий стол\Кузнечик-фото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6" b="38259"/>
          <a:stretch/>
        </p:blipFill>
        <p:spPr bwMode="auto">
          <a:xfrm rot="2135436">
            <a:off x="3119589" y="1640681"/>
            <a:ext cx="2966720" cy="1546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shikb\OneDrive\Рабочий стол\0_a4a24_be22d653_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90" y="1625719"/>
            <a:ext cx="2928620" cy="210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shikb\OneDrive\Рабочий стол\700_FO72526772_f30567bf617b26bcde91a73c29cf4c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005064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shikb\OneDrive\Рабочий стол\19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4" y="4165147"/>
            <a:ext cx="733425" cy="85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shikb\OneDrive\Рабочий стол\birch-leaf-picture-color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5126">
            <a:off x="2055072" y="5366546"/>
            <a:ext cx="674582" cy="111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shikb\OneDrive\Рабочий стол\cliparts-jane-safo-4374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1" y="5445224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shikb\OneDrive\Рабочий стол\46284836-trampoline-jumping-kids-smile-vector-icon-Stock-Phot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55" y="4158291"/>
            <a:ext cx="23050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shikb\OneDrive\Рабочий стол\cartoon-italian-food-set-19560013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1" t="3988" r="9516" b="78885"/>
          <a:stretch/>
        </p:blipFill>
        <p:spPr bwMode="auto">
          <a:xfrm>
            <a:off x="5850890" y="4638974"/>
            <a:ext cx="2537534" cy="1238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83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88640"/>
            <a:ext cx="73152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6.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«Отгадай, какое животное я загадала?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40408"/>
              </p:ext>
            </p:extLst>
          </p:nvPr>
        </p:nvGraphicFramePr>
        <p:xfrm>
          <a:off x="179511" y="1397000"/>
          <a:ext cx="8640960" cy="4768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84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4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C:\Users\shikb\OneDrive\Рабочий стол\пустыня-кактуса-и-tumbleweed-475912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372995" cy="124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shikb\OneDrive\Рабочий стол\mountain_pr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1684655" cy="131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shikb\OneDrive\Рабочий стол\14501354-предоставить-газель-семью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3" r="28364" b="69321"/>
          <a:stretch/>
        </p:blipFill>
        <p:spPr bwMode="auto">
          <a:xfrm>
            <a:off x="3563888" y="1556792"/>
            <a:ext cx="1857375" cy="2077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shikb\OneDrive\Рабочий стол\копыто-оша-и-415326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13335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shikb\OneDrive\Рабочий стол\e5134cd197d0aa9d24a27c511af274e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3623"/>
            <a:ext cx="172466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shikb\OneDrive\Рабочий стол\Без названия (3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5" y="4552667"/>
            <a:ext cx="2165985" cy="1533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shikb\OneDrive\Рабочий стол\img_943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6"/>
          <a:stretch/>
        </p:blipFill>
        <p:spPr bwMode="auto">
          <a:xfrm>
            <a:off x="6084168" y="4319869"/>
            <a:ext cx="2590205" cy="13413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275856" y="3933056"/>
            <a:ext cx="2376264" cy="2153136"/>
          </a:xfrm>
          <a:prstGeom prst="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Минус 13"/>
          <p:cNvSpPr/>
          <p:nvPr/>
        </p:nvSpPr>
        <p:spPr>
          <a:xfrm rot="5400000">
            <a:off x="3556263" y="4527721"/>
            <a:ext cx="1619250" cy="7620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Минус 14"/>
          <p:cNvSpPr/>
          <p:nvPr/>
        </p:nvSpPr>
        <p:spPr>
          <a:xfrm rot="5400000">
            <a:off x="4035363" y="4521897"/>
            <a:ext cx="1619250" cy="7620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5156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моделирование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09548"/>
              </p:ext>
            </p:extLst>
          </p:nvPr>
        </p:nvGraphicFramePr>
        <p:xfrm>
          <a:off x="151089" y="1954626"/>
          <a:ext cx="8712965" cy="280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2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2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25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04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вижу?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ощущаю при прикосновении?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ощущаю, когда вдыхаю?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услышу?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 почувствую на вкус?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Рисунок 17" descr="C:\Users\shikb\OneDrive\Рабочий стол\imag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5600"/>
            <a:ext cx="1411729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shikb\OneDrive\Рабочий стол\lad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7266" y="1771401"/>
            <a:ext cx="829945" cy="16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shikb\OneDrive\Рабочий стол\4964865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11811" r="21052" b="11416"/>
          <a:stretch/>
        </p:blipFill>
        <p:spPr bwMode="auto">
          <a:xfrm>
            <a:off x="3901228" y="2070345"/>
            <a:ext cx="1152128" cy="128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shikb\OneDrive\Рабочий стол\depositphotos_11446342-stock-illustration-drawing-human-ea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3"/>
          <a:stretch/>
        </p:blipFill>
        <p:spPr bwMode="auto">
          <a:xfrm>
            <a:off x="5704580" y="2070345"/>
            <a:ext cx="952500" cy="1286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shikb\OneDrive\Рабочий стол\lips-1017768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12667" r="5048" b="23666"/>
          <a:stretch/>
        </p:blipFill>
        <p:spPr bwMode="auto">
          <a:xfrm>
            <a:off x="7164288" y="2318312"/>
            <a:ext cx="1555750" cy="79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44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99800"/>
              </p:ext>
            </p:extLst>
          </p:nvPr>
        </p:nvGraphicFramePr>
        <p:xfrm>
          <a:off x="151089" y="1954626"/>
          <a:ext cx="8712965" cy="280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2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2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25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04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вижу?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ощущаю при прикосновении?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ощущаю, когда вдыхаю?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услышу?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 почувствую на вкус?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C:\Users\shikb\OneDrive\Рабочий стол\imag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5600"/>
            <a:ext cx="1411729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hikb\OneDrive\Рабочий стол\lad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7266" y="1771401"/>
            <a:ext cx="829945" cy="16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hikb\OneDrive\Рабочий стол\4964865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11811" r="21052" b="11416"/>
          <a:stretch/>
        </p:blipFill>
        <p:spPr bwMode="auto">
          <a:xfrm>
            <a:off x="3901228" y="2070345"/>
            <a:ext cx="1152128" cy="128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hikb\OneDrive\Рабочий стол\depositphotos_11446342-stock-illustration-drawing-human-ea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3"/>
          <a:stretch/>
        </p:blipFill>
        <p:spPr bwMode="auto">
          <a:xfrm>
            <a:off x="5704580" y="2070345"/>
            <a:ext cx="952500" cy="1286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shikb\OneDrive\Рабочий стол\lips-1017768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12667" r="5048" b="23666"/>
          <a:stretch/>
        </p:blipFill>
        <p:spPr bwMode="auto">
          <a:xfrm>
            <a:off x="7164288" y="2318312"/>
            <a:ext cx="1555750" cy="79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162" y="4850499"/>
            <a:ext cx="327328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17214" y="4850499"/>
            <a:ext cx="3479731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1162" y="324043"/>
            <a:ext cx="7251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7.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модель сенсорного обследования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16" y="5229200"/>
            <a:ext cx="1397571" cy="1456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4" y="5280236"/>
            <a:ext cx="1706570" cy="14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Понятийное моделирование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5511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620089"/>
            <a:ext cx="3310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Модель. «Рыбы»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7200801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Модель. «Кто где живёт?»</a:t>
            </a:r>
            <a:endParaRPr lang="ru-RU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цепи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" y="1916832"/>
            <a:ext cx="850727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315200" cy="7159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8. Создай модель.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3770457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человеку нужны уши и как их беречь?»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699247"/>
            <a:ext cx="3770457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существенные признаки живого?»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7992888" cy="4995555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315200" cy="71596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на основе моделирования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315200" cy="71596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на основе моделирования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7394"/>
              </p:ext>
            </p:extLst>
          </p:nvPr>
        </p:nvGraphicFramePr>
        <p:xfrm>
          <a:off x="467544" y="1397000"/>
          <a:ext cx="8064897" cy="5128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/>
                <a:gridCol w="2688299"/>
                <a:gridCol w="2688299"/>
              </a:tblGrid>
              <a:tr h="2564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64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shikb\OneDrive\Рабочий стол\15-59-57-123_250x25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hikb\OneDrive\Рабочий стол\sweet_pi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190436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hikb\OneDrive\Рабочий стол\155799b413641e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1227"/>
            <a:ext cx="1764665" cy="245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hikb\OneDrive\Рабочий стол\imag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5" y="4299192"/>
            <a:ext cx="2543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hikb\OneDrive\Рабочий стол\0_178103_54067249_ori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08767"/>
            <a:ext cx="326707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shikb\OneDrive\Рабочий стол\Без названия (1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44100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26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7388" y="260648"/>
            <a:ext cx="6934200" cy="10081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Наглядное моделирование как понятие</a:t>
            </a:r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7112" y="1395596"/>
            <a:ext cx="6934200" cy="295076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это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</a:rPr>
              <a:t>воспроизведение существенных свойств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изучаемого объекта, создание его заместителя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</a:rPr>
              <a:t>(наглядной модели, графической аналогии)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 работа с ним.</a:t>
            </a:r>
            <a:endParaRPr lang="en-US" sz="1400" i="1" dirty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00" y="5013176"/>
            <a:ext cx="38164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возрастные особенности: наглядно-образное мышление, наглядно-действенное мышление.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5259396"/>
            <a:ext cx="426485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 реализация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315200" cy="71596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… «Что неверно?»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7"/>
            <a:ext cx="3672408" cy="52629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птицы не летают.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 нашли в  Австралии  один  из  видов  разновидностей  черепах  которые почуяв опасность   встают на задние  лапы и  бегут со  скоростью  3-4 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 скромным    подсчётам  электрических  и  химических  превращений  происходящих  в  мозгу  пчелы  Обычная  медоносная  пчела  производит  то  что  соответствует  10  триллионов  операций  в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секунду.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340768"/>
            <a:ext cx="3888432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топчите грибы, даже мухоморы, они питают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 деревьев.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 Юта  была  найдена  огромная  корневая  система  из  которой  происходит   47000  стволов  осины  площадью в  43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 жабу  подержать  в  руке  долгое  время  то  через  несколько  минут  появятся   от  одной  до  нескольких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бородавок.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1099" y="1268760"/>
            <a:ext cx="7542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удачи</a:t>
            </a:r>
          </a:p>
          <a:p>
            <a: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Вашем нелёгком, но очень интересном труде!</a:t>
            </a:r>
            <a:endParaRPr lang="ru-RU" sz="6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315200" cy="13681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применения метода моделирования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7315200" cy="4191000"/>
          </a:xfrm>
        </p:spPr>
        <p:txBody>
          <a:bodyPr/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И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зложить изучаемый материал так, чтобы на основе логических связей материала (темы) он стал доступным, отпечатался в долговременной памяти ребенка.</a:t>
            </a:r>
          </a:p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Обеспечить успешное усвоение детьми знаний об особенностях объектов природы, их структуре, связях и отношениях, существующих между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3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3152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метода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609" y="1888963"/>
            <a:ext cx="3422284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процессы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251" y="3037283"/>
            <a:ext cx="4205638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качества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99" y="5763500"/>
            <a:ext cx="325082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85" y="4303285"/>
            <a:ext cx="3619132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умения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2114" y="1765853"/>
            <a:ext cx="316835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внимание, память, речь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026287"/>
            <a:ext cx="316835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Наблюдать, видеть, слушать, думать, владеть символами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4339" y="2900691"/>
            <a:ext cx="316835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синтез, сравнение и сопоставление, классификация, умозаключение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2114" y="5394169"/>
            <a:ext cx="316835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общительность, инициативность, творческое воображение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4" idx="3"/>
            <a:endCxn id="8" idx="1"/>
          </p:cNvCxnSpPr>
          <p:nvPr/>
        </p:nvCxnSpPr>
        <p:spPr bwMode="auto">
          <a:xfrm>
            <a:off x="3812893" y="2119796"/>
            <a:ext cx="1529221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10" idx="1"/>
          </p:cNvCxnSpPr>
          <p:nvPr/>
        </p:nvCxnSpPr>
        <p:spPr bwMode="auto">
          <a:xfrm>
            <a:off x="4502889" y="3268116"/>
            <a:ext cx="871450" cy="1907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9" idx="1"/>
          </p:cNvCxnSpPr>
          <p:nvPr/>
        </p:nvCxnSpPr>
        <p:spPr bwMode="auto">
          <a:xfrm>
            <a:off x="3911317" y="4534118"/>
            <a:ext cx="1452771" cy="1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11" idx="1"/>
          </p:cNvCxnSpPr>
          <p:nvPr/>
        </p:nvCxnSpPr>
        <p:spPr bwMode="auto">
          <a:xfrm>
            <a:off x="3554425" y="5994333"/>
            <a:ext cx="1787689" cy="1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3152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315200" cy="5328592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sz="1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принципы научной обоснованности и практической применимости</a:t>
            </a:r>
            <a:r>
              <a:rPr lang="ru-RU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(содержание работы по внедрению метода моделирования соответствует основным положениям возрастной психологии и дошкольной педагогики);</a:t>
            </a: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None/>
              <a:defRPr/>
            </a:pPr>
            <a:endParaRPr lang="ru-RU" sz="1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sz="1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соответствие критериям</a:t>
            </a:r>
            <a:r>
              <a:rPr lang="ru-RU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полноты, необходимости и достаточности</a:t>
            </a:r>
            <a:r>
              <a:rPr lang="ru-RU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(решение поставленных целей и задач только на необходимом и достаточном материале, максимально приближенному к разумному «минимуму»); </a:t>
            </a: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None/>
              <a:defRPr/>
            </a:pPr>
            <a:endParaRPr lang="ru-RU" sz="1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sz="1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решение образовательных задач в совместной деятельности взрослого и детей и самостоятельной деятельности детей не только в рамках непосредственно образовательной деятельности, но и при проведении режимных моментов в соответствии со спецификой дошкольного образования</a:t>
            </a:r>
            <a:r>
              <a:rPr lang="ru-RU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;</a:t>
            </a: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None/>
              <a:defRPr/>
            </a:pPr>
            <a:endParaRPr lang="ru-RU" sz="1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sz="1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принципы </a:t>
            </a:r>
            <a:r>
              <a:rPr lang="ru-RU" sz="1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гуманизации</a:t>
            </a:r>
            <a:r>
              <a:rPr lang="ru-RU" sz="1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дифференциации и индивидуализации, непрерывности и системности</a:t>
            </a:r>
            <a:r>
              <a:rPr lang="ru-RU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образования;</a:t>
            </a: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None/>
              <a:defRPr/>
            </a:pPr>
            <a:endParaRPr lang="ru-RU" sz="1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sz="1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принцип динамичности</a:t>
            </a:r>
            <a:r>
              <a:rPr lang="ru-RU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(от самого простого до сложного)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7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315200" cy="7159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обучения моделированию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00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Предлагает детям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описать новые объекты природы с по­мощью готовой модели, ранее усвоенной ими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Организует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двух объектов между собой, учит выделению признаков различия и сходства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одновременно дает задание последовательно отбирать и выкладывать на панно мо­дели, замещающие эти признаки.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 увеличивает количество сравниваемых объек­тов до 3-4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Обучает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моделированию существенных или значимых для деятельности признаков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отбор и моделирование признаков растений, определяющих способ удаления пыли с растений уголка природы).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созданием моделей элементарных понятий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таких как «рыбы», «птицы», «звери», «домашние животные», «дикие животные», «растения», «живое», «неживое» и т. д.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9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152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315200" cy="4191000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отражать обобщенный образ и подходить к группе объектов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 объекте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модели следует обсудить с детьми, чтобы она была им понятна.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8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Greenlist</Template>
  <TotalTime>1085</TotalTime>
  <Words>948</Words>
  <Application>Microsoft Office PowerPoint</Application>
  <PresentationFormat>Экран (4:3)</PresentationFormat>
  <Paragraphs>174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굴림</vt:lpstr>
      <vt:lpstr>Arial</vt:lpstr>
      <vt:lpstr>Calibri</vt:lpstr>
      <vt:lpstr>Microsoft Sans Serif</vt:lpstr>
      <vt:lpstr>Times New Roman</vt:lpstr>
      <vt:lpstr>Wingdings</vt:lpstr>
      <vt:lpstr>powerpoint-template-24</vt:lpstr>
      <vt:lpstr>«Метод моделирования в экологическом воспитании детей дошкольного возраста»</vt:lpstr>
      <vt:lpstr>Качество образования</vt:lpstr>
      <vt:lpstr>Актуальность</vt:lpstr>
      <vt:lpstr>Наглядное моделирование как понятие</vt:lpstr>
      <vt:lpstr>Цель применения метода моделирования</vt:lpstr>
      <vt:lpstr>Преимущества метода </vt:lpstr>
      <vt:lpstr>Принципы</vt:lpstr>
      <vt:lpstr>Этапы обучения моделированию</vt:lpstr>
      <vt:lpstr>Требования </vt:lpstr>
      <vt:lpstr>Презентация PowerPoint</vt:lpstr>
      <vt:lpstr>Предметное моделирование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2.</vt:lpstr>
      <vt:lpstr>Презентация PowerPoint</vt:lpstr>
      <vt:lpstr>Задание № 3.</vt:lpstr>
      <vt:lpstr>Мимикрия</vt:lpstr>
      <vt:lpstr>Презентация PowerPoint</vt:lpstr>
      <vt:lpstr>Презентация PowerPoint</vt:lpstr>
      <vt:lpstr>Презентация PowerPoint</vt:lpstr>
      <vt:lpstr>Задание № 4</vt:lpstr>
      <vt:lpstr>Презентация PowerPoint</vt:lpstr>
      <vt:lpstr>Графическое моделирование</vt:lpstr>
      <vt:lpstr>Презентация PowerPoint</vt:lpstr>
      <vt:lpstr>Мнемотаблицы</vt:lpstr>
      <vt:lpstr>Задание № 5</vt:lpstr>
      <vt:lpstr>Задание № 6.  «Отгадай, какое насекомое я загадала?</vt:lpstr>
      <vt:lpstr>Презентация PowerPoint</vt:lpstr>
      <vt:lpstr>Сенсорное моделирование</vt:lpstr>
      <vt:lpstr>Презентация PowerPoint</vt:lpstr>
      <vt:lpstr>Понятийное моделирование</vt:lpstr>
      <vt:lpstr>Презентация PowerPoint</vt:lpstr>
      <vt:lpstr>Пищевые цепи</vt:lpstr>
      <vt:lpstr>Задание № 8. Создай модель.</vt:lpstr>
      <vt:lpstr>Дидактические игры на основе моделирования</vt:lpstr>
      <vt:lpstr>Дидактические игры на основе моделирования</vt:lpstr>
      <vt:lpstr>Задание № … «Что неверно?»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 моделирования в экологическом воспитании детей дошкольного возраста»</dc:title>
  <dc:subject>Êðàñîòà, çäîðîâüå, ìåäèöèíà</dc:subject>
  <dc:creator>Пользователь</dc:creator>
  <dc:description>http://propowerpoint.ru - Áåñïëàòíûå øàáëîíû äëÿ ïðåçåíòàöèé. Ïîëåçíûå ñîâåòû è óðîêè  PowerPoint .</dc:description>
  <cp:lastModifiedBy>Пользователь</cp:lastModifiedBy>
  <cp:revision>58</cp:revision>
  <dcterms:created xsi:type="dcterms:W3CDTF">2018-02-19T07:52:46Z</dcterms:created>
  <dcterms:modified xsi:type="dcterms:W3CDTF">2019-11-07T06:37:11Z</dcterms:modified>
</cp:coreProperties>
</file>