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63FF-2E9E-48FB-9BB3-52CF919B2AA3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14B2-D5DF-497C-B2E1-73095A8617DF}" type="slidenum">
              <a:rPr lang="ru-RU" smtClean="0"/>
              <a:t>‹#›</a:t>
            </a:fld>
            <a:endParaRPr lang="ru-RU"/>
          </a:p>
        </p:txBody>
      </p:sp>
      <p:pic>
        <p:nvPicPr>
          <p:cNvPr id="12290" name="Picture 2" descr="http://petrushki.net/uploads/posts/2011-11/1322405932_petrushki.net_fizkultura-posle-rodov.-vosstanovlenie.jpg"/>
          <p:cNvPicPr>
            <a:picLocks noChangeAspect="1" noChangeArrowheads="1"/>
          </p:cNvPicPr>
          <p:nvPr userDrawn="1"/>
        </p:nvPicPr>
        <p:blipFill>
          <a:blip r:embed="rId2" cstate="print"/>
          <a:srcRect t="6276"/>
          <a:stretch>
            <a:fillRect/>
          </a:stretch>
        </p:blipFill>
        <p:spPr bwMode="auto">
          <a:xfrm>
            <a:off x="179512" y="116632"/>
            <a:ext cx="3059832" cy="2150858"/>
          </a:xfrm>
          <a:prstGeom prst="rect">
            <a:avLst/>
          </a:prstGeom>
          <a:noFill/>
        </p:spPr>
      </p:pic>
      <p:pic>
        <p:nvPicPr>
          <p:cNvPr id="12296" name="Picture 8" descr="http://o-sustavah.ru/wp-content/uploads/2012/12/%D0%9B%D0%B5%D1%87%D0%B5%D0%B1%D0%BD%D0%B0%D1%8F-%D1%84%D0%B8%D0%B7%D0%BA%D1%83%D0%BB%D1%8C%D1%82%D1%83%D1%80%D0%B0-%D0%BF%D1%80%D0%B8-%D0%B0%D1%80%D1%82%D1%80%D0%BE%D0%B7%D0%B5-300x198.jpg"/>
          <p:cNvPicPr>
            <a:picLocks noChangeAspect="1" noChangeArrowheads="1"/>
          </p:cNvPicPr>
          <p:nvPr userDrawn="1"/>
        </p:nvPicPr>
        <p:blipFill>
          <a:blip r:embed="rId3" cstate="print"/>
          <a:srcRect b="-2594"/>
          <a:stretch>
            <a:fillRect/>
          </a:stretch>
        </p:blipFill>
        <p:spPr bwMode="auto">
          <a:xfrm>
            <a:off x="5796136" y="116632"/>
            <a:ext cx="3151495" cy="21827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fisio.ru/images/2-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406911" cy="43204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 userDrawn="1"/>
        </p:nvSpPr>
        <p:spPr>
          <a:xfrm>
            <a:off x="179512" y="2348880"/>
            <a:ext cx="3096344" cy="5040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6136" y="2348880"/>
            <a:ext cx="3168352" cy="5040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2" name="Picture 14" descr="http://informing.ru/uploads/posts/2013-09/1378882299_fizku.jpg"/>
          <p:cNvPicPr>
            <a:picLocks noChangeAspect="1" noChangeArrowheads="1"/>
          </p:cNvPicPr>
          <p:nvPr userDrawn="1"/>
        </p:nvPicPr>
        <p:blipFill>
          <a:blip r:embed="rId5" cstate="print"/>
          <a:srcRect l="8491" r="8350"/>
          <a:stretch>
            <a:fillRect/>
          </a:stretch>
        </p:blipFill>
        <p:spPr bwMode="auto">
          <a:xfrm>
            <a:off x="179512" y="2852936"/>
            <a:ext cx="3096344" cy="2304256"/>
          </a:xfrm>
          <a:prstGeom prst="rect">
            <a:avLst/>
          </a:prstGeom>
          <a:noFill/>
        </p:spPr>
      </p:pic>
      <p:pic>
        <p:nvPicPr>
          <p:cNvPr id="12306" name="Picture 18" descr="http://spbmy.ru/img/news/08/16082.jpg"/>
          <p:cNvPicPr>
            <a:picLocks noChangeAspect="1" noChangeArrowheads="1"/>
          </p:cNvPicPr>
          <p:nvPr userDrawn="1"/>
        </p:nvPicPr>
        <p:blipFill>
          <a:blip r:embed="rId6" cstate="print"/>
          <a:srcRect l="4284" r="5755"/>
          <a:stretch>
            <a:fillRect/>
          </a:stretch>
        </p:blipFill>
        <p:spPr bwMode="auto">
          <a:xfrm>
            <a:off x="5796136" y="2852936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07504" y="0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6597352"/>
            <a:ext cx="2123728" cy="2606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7504" y="5013176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7504" y="3356992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504" y="1772816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14B2-D5DF-497C-B2E1-73095A8617DF}" type="slidenum">
              <a:rPr lang="ru-RU" smtClean="0"/>
              <a:t>‹#›</a:t>
            </a:fld>
            <a:endParaRPr lang="ru-RU"/>
          </a:p>
        </p:txBody>
      </p:sp>
      <p:sp>
        <p:nvSpPr>
          <p:cNvPr id="5124" name="AutoShape 4" descr="http://fizkult-frunz.ru/news/images/logocentr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0"/>
            <a:ext cx="2016224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4" descr="http://informing.ru/uploads/posts/2013-09/1378882299_fizku.jpg"/>
          <p:cNvPicPr>
            <a:picLocks noChangeAspect="1" noChangeArrowheads="1"/>
          </p:cNvPicPr>
          <p:nvPr userDrawn="1"/>
        </p:nvPicPr>
        <p:blipFill>
          <a:blip r:embed="rId2" cstate="print"/>
          <a:srcRect l="8491" r="8350"/>
          <a:stretch>
            <a:fillRect/>
          </a:stretch>
        </p:blipFill>
        <p:spPr bwMode="auto">
          <a:xfrm>
            <a:off x="107504" y="260648"/>
            <a:ext cx="2016224" cy="1500445"/>
          </a:xfrm>
          <a:prstGeom prst="rect">
            <a:avLst/>
          </a:prstGeom>
          <a:noFill/>
        </p:spPr>
      </p:pic>
      <p:pic>
        <p:nvPicPr>
          <p:cNvPr id="10" name="Picture 8" descr="http://o-sustavah.ru/wp-content/uploads/2012/12/%D0%9B%D0%B5%D1%87%D0%B5%D0%B1%D0%BD%D0%B0%D1%8F-%D1%84%D0%B8%D0%B7%D0%BA%D1%83%D0%BB%D1%8C%D1%82%D1%83%D1%80%D0%B0-%D0%BF%D1%80%D0%B8-%D0%B0%D1%80%D1%82%D1%80%D0%BE%D0%B7%D0%B5-300x198.jpg"/>
          <p:cNvPicPr>
            <a:picLocks noChangeAspect="1" noChangeArrowheads="1"/>
          </p:cNvPicPr>
          <p:nvPr userDrawn="1"/>
        </p:nvPicPr>
        <p:blipFill>
          <a:blip r:embed="rId3" cstate="print"/>
          <a:srcRect b="-2594"/>
          <a:stretch>
            <a:fillRect/>
          </a:stretch>
        </p:blipFill>
        <p:spPr bwMode="auto">
          <a:xfrm>
            <a:off x="107504" y="1988840"/>
            <a:ext cx="2007840" cy="1390616"/>
          </a:xfrm>
          <a:prstGeom prst="rect">
            <a:avLst/>
          </a:prstGeom>
          <a:noFill/>
        </p:spPr>
      </p:pic>
      <p:pic>
        <p:nvPicPr>
          <p:cNvPr id="11" name="Picture 18" descr="http://spbmy.ru/img/news/08/16082.jpg"/>
          <p:cNvPicPr>
            <a:picLocks noChangeAspect="1" noChangeArrowheads="1"/>
          </p:cNvPicPr>
          <p:nvPr userDrawn="1"/>
        </p:nvPicPr>
        <p:blipFill>
          <a:blip r:embed="rId4" cstate="print"/>
          <a:srcRect l="4284" r="5755"/>
          <a:stretch>
            <a:fillRect/>
          </a:stretch>
        </p:blipFill>
        <p:spPr bwMode="auto">
          <a:xfrm>
            <a:off x="107504" y="3573016"/>
            <a:ext cx="2016224" cy="1466345"/>
          </a:xfrm>
          <a:prstGeom prst="rect">
            <a:avLst/>
          </a:prstGeom>
          <a:noFill/>
        </p:spPr>
      </p:pic>
      <p:pic>
        <p:nvPicPr>
          <p:cNvPr id="12" name="Picture 2" descr="http://petrushki.net/uploads/posts/2011-11/1322405932_petrushki.net_fizkultura-posle-rodov.-vosstanovlenie.jpg"/>
          <p:cNvPicPr>
            <a:picLocks noChangeAspect="1" noChangeArrowheads="1"/>
          </p:cNvPicPr>
          <p:nvPr userDrawn="1"/>
        </p:nvPicPr>
        <p:blipFill>
          <a:blip r:embed="rId5" cstate="print"/>
          <a:srcRect t="6276"/>
          <a:stretch>
            <a:fillRect/>
          </a:stretch>
        </p:blipFill>
        <p:spPr bwMode="auto">
          <a:xfrm>
            <a:off x="107504" y="5229200"/>
            <a:ext cx="2016224" cy="13916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123728" y="0"/>
            <a:ext cx="107504" cy="6858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3FF-2E9E-48FB-9BB3-52CF919B2AA3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14B2-D5DF-497C-B2E1-73095A8617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8473" y="5474382"/>
            <a:ext cx="5737357" cy="12824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«Стандартизация дошкольного образования: создание условий для реализации образовательной области «Физическое развитие»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1728" y="5223493"/>
            <a:ext cx="3455988" cy="10506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61»</a:t>
            </a:r>
          </a:p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Ярославль</a:t>
            </a:r>
          </a:p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3225958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57" y="2987785"/>
            <a:ext cx="3240359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3" y="116632"/>
            <a:ext cx="3226914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62" y="74475"/>
            <a:ext cx="3201151" cy="222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0683" y="107543"/>
            <a:ext cx="224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растить детей здоровыми!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612" y="6192345"/>
            <a:ext cx="24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Н. 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44824"/>
            <a:ext cx="6337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здоровья!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650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заболеваемости воспитанников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2210" y="1052736"/>
            <a:ext cx="29441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можем изменить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2545" y="1914761"/>
            <a:ext cx="1800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Наследственная предрасположенность к заболеваниям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360" y="1938027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пребывания в коллективе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284984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Тяжёлые и хронические заболевания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0437" y="3423483"/>
            <a:ext cx="26883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факторы, экологические 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flipH="1">
            <a:off x="3275856" y="1514401"/>
            <a:ext cx="2048424" cy="40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5" idx="0"/>
          </p:cNvCxnSpPr>
          <p:nvPr/>
        </p:nvCxnSpPr>
        <p:spPr>
          <a:xfrm>
            <a:off x="5324280" y="1514401"/>
            <a:ext cx="2584180" cy="423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4342746" y="1514401"/>
            <a:ext cx="981534" cy="177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7" idx="0"/>
          </p:cNvCxnSpPr>
          <p:nvPr/>
        </p:nvCxnSpPr>
        <p:spPr>
          <a:xfrm>
            <a:off x="5324280" y="1514401"/>
            <a:ext cx="1400351" cy="1909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5936" y="4577642"/>
            <a:ext cx="317407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изменить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2545" y="5437649"/>
            <a:ext cx="21734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стрессовые ситуации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6823" y="5569356"/>
            <a:ext cx="1897808" cy="653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иммунитет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438" y="5434485"/>
            <a:ext cx="21734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двигательную активность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stCxn id="18" idx="2"/>
            <a:endCxn id="19" idx="0"/>
          </p:cNvCxnSpPr>
          <p:nvPr/>
        </p:nvCxnSpPr>
        <p:spPr>
          <a:xfrm flipH="1">
            <a:off x="3629281" y="5100862"/>
            <a:ext cx="1953692" cy="336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2"/>
            <a:endCxn id="21" idx="0"/>
          </p:cNvCxnSpPr>
          <p:nvPr/>
        </p:nvCxnSpPr>
        <p:spPr>
          <a:xfrm>
            <a:off x="5582973" y="5100862"/>
            <a:ext cx="2339201" cy="333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8" idx="2"/>
          </p:cNvCxnSpPr>
          <p:nvPr/>
        </p:nvCxnSpPr>
        <p:spPr>
          <a:xfrm>
            <a:off x="5582973" y="5100862"/>
            <a:ext cx="5027" cy="487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2843808" y="188640"/>
            <a:ext cx="5544616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ФГОС ДО по реализации образовательной области «Физическое развитие»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13285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направлен на укрепление физического и психического здоровья детей: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благополучия;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личности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ценностей здорового образа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7399" y="4015516"/>
            <a:ext cx="25899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«Здоровье» как понятие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1285" y="4941168"/>
            <a:ext cx="152163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443" y="4935411"/>
            <a:ext cx="140929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7727" y="4935410"/>
            <a:ext cx="183415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3302103" y="4384848"/>
            <a:ext cx="2070266" cy="55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>
            <a:off x="5372369" y="4384848"/>
            <a:ext cx="2132436" cy="55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5372369" y="4384848"/>
            <a:ext cx="20386" cy="55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5" y="476672"/>
            <a:ext cx="58326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ОО «Физическое развитие»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двигательной деятельности,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связанной с выполнением упражнений, направленных на развитие таких физических качеств как координация и гибкость; способствующих правильному формированию опорно-двигательной системы организма; выполнением основных движений (ходьба, бег, мягкие прыжки, повороты в обе стороны).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нормами и правилами здорового образа 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52381"/>
            <a:ext cx="55000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ОО «Физическое развитие»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196752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7386" y="1196752"/>
            <a:ext cx="15774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189011"/>
            <a:ext cx="18697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348880"/>
            <a:ext cx="1872208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акцентируется внимание на мотивационной составляющей: формирование у воспитанников потребности в двигательной активности и физическом совершенствовании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7199" y="2348880"/>
            <a:ext cx="230425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420888"/>
            <a:ext cx="2160239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Комплексно-тематическая модель: совместная игра взрослых и детей, проектирование на неделю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модель для детей 6-7 лет: организация и проведение учебных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Предметно-средовая модель: создание условий развития ребёнка -  РППС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>
            <a:off x="3203848" y="1843083"/>
            <a:ext cx="0" cy="505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7" idx="0"/>
          </p:cNvCxnSpPr>
          <p:nvPr/>
        </p:nvCxnSpPr>
        <p:spPr>
          <a:xfrm>
            <a:off x="5436096" y="1843083"/>
            <a:ext cx="13231" cy="505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7667112" y="1835342"/>
            <a:ext cx="1232" cy="585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881" y="260648"/>
            <a:ext cx="669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образовательного процесса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772816"/>
            <a:ext cx="64807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не накладывает ограничений на формы планирования образовательной деятельности ДОУ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1780" y="4221088"/>
            <a:ext cx="59766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 на тот вид планирования, который рекомендует примерная ООП ДО, ООП ДОУ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подход в соответствии с ФГОС ДО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412776"/>
            <a:ext cx="63367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содержательных и формальных задач воспитания и развития.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системы следующих связей: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содержания разных разделов программы (межвидовая интеграция);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методов и приёмов воспитания и обучения (методическая интеграция);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детских видов деятельности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различных организационных форм взаимодействия педагогов с детьми и родителями.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6155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ООП ДОУ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681" y="1268760"/>
            <a:ext cx="32752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1029" y="2159821"/>
            <a:ext cx="504055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обязательные для всех детей, появляющиеся или формируемые к определённому возрасту качества, знания, умения, способности, ценности и т.д., а только возможные, вероятностные результаты.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не соотносятся с возрастом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2"/>
          </p:cNvCxnSpPr>
          <p:nvPr/>
        </p:nvCxnSpPr>
        <p:spPr>
          <a:xfrm>
            <a:off x="5561309" y="1791980"/>
            <a:ext cx="0" cy="340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9952" y="4509120"/>
            <a:ext cx="4805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ребёнка развита крупная и мелкая моторика;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подвижен, вынослив, владеет основными движениями, может контролировать свои движения и управлять ими»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7" y="4365104"/>
            <a:ext cx="1107996" cy="1944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физическое развитие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58080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позиции содержания ФГОС ДО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268761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выстраивает взаимодействие с ребёнком в совместной, коллективно-распределённой, партнёрской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9235" y="2564904"/>
            <a:ext cx="201622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выбора педагогом способов поддержки и организации взаимодействия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191" y="2564904"/>
            <a:ext cx="18002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условия, степень их благоприятствования развитию ребёнка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2564904"/>
            <a:ext cx="218907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 – степень того, насколько она способствует развитию и позволяет достичь целевых ориентиров Стандарта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341" y="5157192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педагогических кадров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3" idx="2"/>
            <a:endCxn id="4" idx="0"/>
          </p:cNvCxnSpPr>
          <p:nvPr/>
        </p:nvCxnSpPr>
        <p:spPr>
          <a:xfrm flipH="1">
            <a:off x="3507347" y="2192091"/>
            <a:ext cx="2180777" cy="3728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2"/>
            <a:endCxn id="6" idx="0"/>
          </p:cNvCxnSpPr>
          <p:nvPr/>
        </p:nvCxnSpPr>
        <p:spPr>
          <a:xfrm>
            <a:off x="5688124" y="2192091"/>
            <a:ext cx="2138654" cy="3728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" idx="2"/>
          </p:cNvCxnSpPr>
          <p:nvPr/>
        </p:nvCxnSpPr>
        <p:spPr>
          <a:xfrm>
            <a:off x="5688124" y="2192091"/>
            <a:ext cx="0" cy="3728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3" idx="1"/>
            <a:endCxn id="7" idx="1"/>
          </p:cNvCxnSpPr>
          <p:nvPr/>
        </p:nvCxnSpPr>
        <p:spPr>
          <a:xfrm rot="10800000" flipH="1" flipV="1">
            <a:off x="2555775" y="1730425"/>
            <a:ext cx="1976565" cy="3888431"/>
          </a:xfrm>
          <a:prstGeom prst="bentConnector3">
            <a:avLst>
              <a:gd name="adj1" fmla="val -1530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3" idx="3"/>
            <a:endCxn id="7" idx="3"/>
          </p:cNvCxnSpPr>
          <p:nvPr/>
        </p:nvCxnSpPr>
        <p:spPr>
          <a:xfrm flipH="1">
            <a:off x="6332541" y="1730426"/>
            <a:ext cx="2487931" cy="3888431"/>
          </a:xfrm>
          <a:prstGeom prst="bentConnector3">
            <a:avLst>
              <a:gd name="adj1" fmla="val -918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54726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компетенции, необходимые для создания социальной ситуации развития детей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772816"/>
            <a:ext cx="201622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эмоционального благополучия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72816"/>
            <a:ext cx="22322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индивидуальности и инициативы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785434"/>
            <a:ext cx="201622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правил поведения и взаимодействия в разных ситуациях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573016"/>
            <a:ext cx="201622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развивающего образования, ориентированного на зону ближайшего развития каждого воспитанника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1005" y="3738166"/>
            <a:ext cx="201622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(законными представителями) по вопросам образования ребёнка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 flipV="1">
            <a:off x="4355976" y="2276872"/>
            <a:ext cx="216024" cy="37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3"/>
          </p:cNvCxnSpPr>
          <p:nvPr/>
        </p:nvCxnSpPr>
        <p:spPr>
          <a:xfrm flipV="1">
            <a:off x="6804248" y="2420888"/>
            <a:ext cx="216024" cy="136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3"/>
          </p:cNvCxnSpPr>
          <p:nvPr/>
        </p:nvCxnSpPr>
        <p:spPr>
          <a:xfrm>
            <a:off x="4355976" y="5004177"/>
            <a:ext cx="3050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541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«Стандартизация дошкольного образования: создание условий для реализации образовательной области «Физическое развитие»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25</cp:revision>
  <dcterms:created xsi:type="dcterms:W3CDTF">2014-07-26T20:30:02Z</dcterms:created>
  <dcterms:modified xsi:type="dcterms:W3CDTF">2018-01-18T11:10:39Z</dcterms:modified>
</cp:coreProperties>
</file>