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45AFA-6DBA-4ACC-84F0-2CA047F969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C3BAB-52E9-4A5D-9DFE-F42FC12EC77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8A0E-1EB6-4EC0-A117-9645DBFC95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969B3-D4D0-4E13-85D3-08F0859E6A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7E490-3041-4279-B106-5EA78BE53FA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7337-AFEF-4A31-8687-308D71A2FC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11CDF-A55D-4B98-8476-EA091492FC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BF2DD-AB19-409C-B5B3-1322A913EB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32564-7B58-4C9A-BC91-52D78935A5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B16C2-010D-405B-8C8D-DF7D44D215B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556FE-C4F5-43EC-9BDF-807BB222967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6529F4-1F04-406B-998B-768FEB7AF2F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 педагогов, как фактор, обеспечивающий качество образовательной деятельности в условиях реализации ФГОС ДО"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21628"/>
            <a:ext cx="6400800" cy="1752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Семинар-практикум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для руководителей ДОУ</a:t>
            </a:r>
          </a:p>
          <a:p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Ярославль, 2016 г.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139" y="461554"/>
            <a:ext cx="7668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Департамент образования мэрии города Ярославля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Сетевое взаимодействие МДОУ № 6, 61, 69, 149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Принципы сопровождения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066"/>
            <a:ext cx="8229600" cy="4244097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Непрерывности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Деятельности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Индивидуального подхода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Систематичности и последовательности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Развития педагога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Совместной деятельности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Корректировки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Рефлексии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9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Этапы сопровождения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3352" y="2157626"/>
            <a:ext cx="557729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Организационно-аналитический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29119" y="3434414"/>
            <a:ext cx="34857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Содержательный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48415" y="4990010"/>
            <a:ext cx="464717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Контрольно-оценочный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>
            <a:stCxn id="4" idx="2"/>
            <a:endCxn id="5" idx="0"/>
          </p:cNvCxnSpPr>
          <p:nvPr/>
        </p:nvCxnSpPr>
        <p:spPr>
          <a:xfrm>
            <a:off x="4572000" y="2680846"/>
            <a:ext cx="0" cy="7535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2"/>
            <a:endCxn id="6" idx="0"/>
          </p:cNvCxnSpPr>
          <p:nvPr/>
        </p:nvCxnSpPr>
        <p:spPr>
          <a:xfrm>
            <a:off x="4572000" y="4019189"/>
            <a:ext cx="0" cy="9708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08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Организационно-аналитический этап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317" y="2107643"/>
            <a:ext cx="23583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Аналитический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60914" y="1955019"/>
            <a:ext cx="606116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1. Диагностика педагогов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Наблюдение за деятельностью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Беседы, анкетирование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Психолого-педагогические тестирование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algn="ctr"/>
            <a:r>
              <a:rPr lang="ru-RU" sz="1600" b="1" i="1" dirty="0" smtClean="0"/>
              <a:t>2. Формирование запроса на индивидуальное сопровождение</a:t>
            </a:r>
          </a:p>
          <a:p>
            <a:pPr algn="ctr"/>
            <a:r>
              <a:rPr lang="ru-RU" sz="1600" b="1" i="1" dirty="0" smtClean="0"/>
              <a:t>3. Анализ дефицита профессиональной компетентности педагогического коллектива в целом</a:t>
            </a:r>
            <a:endParaRPr lang="ru-RU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3258" y="4743786"/>
            <a:ext cx="21304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Организационный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2799" y="4441260"/>
            <a:ext cx="42759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Планирование работы по методическому сопровождению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52799" y="5286103"/>
            <a:ext cx="22911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Составление ИППК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10224" y="5286103"/>
            <a:ext cx="230616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Составление плана работы с коллективом по приоритетным направлениям (ППН)</a:t>
            </a:r>
            <a:endParaRPr lang="ru-RU" sz="1600" dirty="0"/>
          </a:p>
        </p:txBody>
      </p:sp>
      <p:cxnSp>
        <p:nvCxnSpPr>
          <p:cNvPr id="10" name="Прямая со стрелкой 9"/>
          <p:cNvCxnSpPr>
            <a:stCxn id="4" idx="3"/>
          </p:cNvCxnSpPr>
          <p:nvPr/>
        </p:nvCxnSpPr>
        <p:spPr>
          <a:xfrm flipV="1">
            <a:off x="2587655" y="2338475"/>
            <a:ext cx="373259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7" idx="1"/>
          </p:cNvCxnSpPr>
          <p:nvPr/>
        </p:nvCxnSpPr>
        <p:spPr>
          <a:xfrm flipV="1">
            <a:off x="2473713" y="4764426"/>
            <a:ext cx="879086" cy="164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8" idx="1"/>
          </p:cNvCxnSpPr>
          <p:nvPr/>
        </p:nvCxnSpPr>
        <p:spPr>
          <a:xfrm>
            <a:off x="2473713" y="4928452"/>
            <a:ext cx="879086" cy="5423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3"/>
          </p:cNvCxnSpPr>
          <p:nvPr/>
        </p:nvCxnSpPr>
        <p:spPr>
          <a:xfrm>
            <a:off x="5643939" y="5470769"/>
            <a:ext cx="166285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1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Материалы организационно-аналитического этапа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95130"/>
            <a:ext cx="8229600" cy="377301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Опросник по самооценке профессиональной компетентности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Опросник «Индивидуальный стиль обучения педагогов»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Опросник «Определение удовлетворённости личности своим трудом»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Анкета для определения степени использования информационно-компьютерных технологий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34453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Индивидуальный профиль профессиональной компетентности педагога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" t="16162" r="16782" b="13289"/>
          <a:stretch/>
        </p:blipFill>
        <p:spPr bwMode="auto">
          <a:xfrm>
            <a:off x="95794" y="1915886"/>
            <a:ext cx="7680960" cy="40407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6834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Макет «Индивидуальный план развития профессиональной компетентности педагога»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9063" y="1232972"/>
            <a:ext cx="427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Составляется совместно с педагогом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74046"/>
              </p:ext>
            </p:extLst>
          </p:nvPr>
        </p:nvGraphicFramePr>
        <p:xfrm>
          <a:off x="200296" y="2008083"/>
          <a:ext cx="8830492" cy="4471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7623"/>
                <a:gridCol w="2207623"/>
                <a:gridCol w="2207623"/>
                <a:gridCol w="2207623"/>
              </a:tblGrid>
              <a:tr h="6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Основные направления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Самостоятельная работа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Работа с помощью наставника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67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Приоритеты ДОУ: Указать выявленные приоритетные направления методической работы со всем коллективом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6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№ 1.   Проблемное поле конкретного педагога (за исключением общих для всего коллектива направлений)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Планируется самостоятельная работа педагога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Прописываются аспекты взаимодействия с тьютором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Результаты работы конкретизируются (определяется продукт, продукты </a:t>
                      </a:r>
                      <a:r>
                        <a:rPr lang="ru-RU" sz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пед</a:t>
                      </a: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. деятельности)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№ 2.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№ 3.       и т. д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Работа по внедрению ООП ДО 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(задачи 2014 -2015 уч. года)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Прописывается участие педагога в реализации годового плана работы ДОУ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8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Работа по внедрению ООП ДО 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(задачи 2015 -2016 уч. года)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План дополняется в сентябре 2015 года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46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Индивидуальный план развития профессиональной компетентности педагога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(образец)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631126"/>
              </p:ext>
            </p:extLst>
          </p:nvPr>
        </p:nvGraphicFramePr>
        <p:xfrm>
          <a:off x="374468" y="1817914"/>
          <a:ext cx="8630194" cy="4652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327"/>
                <a:gridCol w="2293327"/>
                <a:gridCol w="2021770"/>
                <a:gridCol w="2021770"/>
              </a:tblGrid>
              <a:tr h="87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Основные направления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Что я могу сделать самостоятельно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Что я сделаю с помощью наставника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</a:tr>
              <a:tr h="581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Нормативно правовая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база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290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87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Современные педагогические технологии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581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Коммуникация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Рефлексия</a:t>
                      </a: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27174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Работа по реализации ООП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ДОУ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825" marR="25825" marT="0" marB="0" anchor="ctr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271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271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345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  <a:tr h="293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5825" marR="258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2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" y="135301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Приоритетные направления методической работы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78323"/>
              </p:ext>
            </p:extLst>
          </p:nvPr>
        </p:nvGraphicFramePr>
        <p:xfrm>
          <a:off x="104503" y="1863633"/>
          <a:ext cx="8926285" cy="48680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9748"/>
                <a:gridCol w="1690766"/>
                <a:gridCol w="1785257"/>
                <a:gridCol w="1785257"/>
                <a:gridCol w="1785257"/>
              </a:tblGrid>
              <a:tr h="1284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Направление профессионального развития педагогов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Результат методического сопровождения по направлению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Тематика методических мероприятий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Форма проведения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Форма контроля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 anchor="ctr"/>
                </a:tc>
              </a:tr>
              <a:tr h="61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Нормативно правовая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база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</a:tr>
              <a:tr h="770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Психологические основы работы со взрослыми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</a:tr>
              <a:tr h="961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Современные педагогические технологии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</a:tr>
              <a:tr h="787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Коммуникация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</a:tr>
              <a:tr h="4526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9225" marR="19225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1278301"/>
            <a:ext cx="6118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Примерное планирование по выявленным проблемам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3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Содержательный этап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4199" y="1886377"/>
            <a:ext cx="6880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Непосредственное сопровождение педагогов и всего коллектива. Реализация ИППК и ППН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4199" y="3816810"/>
            <a:ext cx="21814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Опытные педагоги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741" y="3816810"/>
            <a:ext cx="218931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Молодые педагоги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2813" y="2831497"/>
            <a:ext cx="52983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Формы организации работы по сопровождению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0759" y="4654881"/>
            <a:ext cx="2024107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Педагогические матричные подразделения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9340" y="4931880"/>
            <a:ext cx="371974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Наставничество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«Школа молодого специалиста»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«Площадка успешности»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stCxn id="7" idx="2"/>
            <a:endCxn id="5" idx="0"/>
          </p:cNvCxnSpPr>
          <p:nvPr/>
        </p:nvCxnSpPr>
        <p:spPr>
          <a:xfrm flipH="1">
            <a:off x="2164947" y="3200829"/>
            <a:ext cx="2407053" cy="61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>
            <a:off x="4572000" y="3200829"/>
            <a:ext cx="1602377" cy="6159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2164947" y="4186142"/>
            <a:ext cx="0" cy="4687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6048400" y="4186142"/>
            <a:ext cx="12766" cy="7457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1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Оценочный этап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051" y="1931359"/>
            <a:ext cx="8329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Содержание этапа: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Оценка эффективности реализации модели сопровождения педагогов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Определение путей совершенствования методической работы по сопровождению педагогов ДОУ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51" y="3222171"/>
            <a:ext cx="8562513" cy="318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Инструментарий: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банк диагностических методик: опросник по самооценке профессиональной компетентности, опросник для определения удовлетворенности личности своим трудом;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проведено педагогическое наблюдение, определены факторы, успешно, влияющие на состояние здоровья и жизнестойкости всех субъектов образовательного процесса ДОУ;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осуществлён анализ реализации ИППК;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осуществлён анализ плана повышения квалификации на базе ГОУ ИРО ЯО и ГЦРО г. Ярославля;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осуществлён анализ плана методической работы ДОУ;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целью изучения эффективности методического сопровождения можно организовать анкетирование «Старший воспитатель: взгляд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педагогов»; 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оперативного и тематического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58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Нормативно-правовой аспект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0463"/>
            <a:ext cx="8229600" cy="284117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«Закон об образовании в РФ»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«ФГОС ДО»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«Профессиональный стандарт педагога»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«ЕКС»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217" y="5286103"/>
            <a:ext cx="7596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Основная идея: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содействие мотивации развития и саморазвития педагога, общей психологической грамотности.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67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4594"/>
            <a:ext cx="8229600" cy="4201569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Рост профессиональной компетентности и мастерства педагогов.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Создана, апробирована и функционирует модель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тьюторского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сопровождения процесса профессионального становления молодых педагогов.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Рост уровня самообразования, самоорганизации, саморазвития.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Результативность и эффективность труда всего педагогического коллектива, качество предоставляемой образовательной услуги.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Сплочение педагогического коллектива.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Высокий имидж и конкурентоспособность учреждения в окружающем социуме.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90411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365" y="2477907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1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Современный педагог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5783" y="1914007"/>
            <a:ext cx="3422732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Профессионал</a:t>
            </a:r>
            <a:endParaRPr lang="ru-RU" sz="3600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165463" y="2795451"/>
            <a:ext cx="2272937" cy="70539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Профессиональная компетентность</a:t>
            </a:r>
            <a:endParaRPr lang="ru-RU" sz="1600" dirty="0"/>
          </a:p>
        </p:txBody>
      </p:sp>
      <p:sp>
        <p:nvSpPr>
          <p:cNvPr id="10" name="Багетная рамка 9"/>
          <p:cNvSpPr/>
          <p:nvPr/>
        </p:nvSpPr>
        <p:spPr>
          <a:xfrm>
            <a:off x="2538550" y="2795451"/>
            <a:ext cx="2179320" cy="70539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Коммуникативная компетентность</a:t>
            </a:r>
            <a:endParaRPr lang="ru-RU" sz="1600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4850675" y="2795451"/>
            <a:ext cx="2059577" cy="71410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компетентность</a:t>
            </a:r>
            <a:endParaRPr lang="ru-RU" sz="16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7043057" y="2795451"/>
            <a:ext cx="1961606" cy="70539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Правовая компетентность</a:t>
            </a:r>
            <a:endParaRPr lang="ru-RU" sz="1600" dirty="0"/>
          </a:p>
        </p:txBody>
      </p:sp>
      <p:sp>
        <p:nvSpPr>
          <p:cNvPr id="13" name="Багетная рамка 12"/>
          <p:cNvSpPr/>
          <p:nvPr/>
        </p:nvSpPr>
        <p:spPr>
          <a:xfrm>
            <a:off x="956857" y="3844800"/>
            <a:ext cx="6658792" cy="66186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Личностный потенциал педагога</a:t>
            </a:r>
            <a:endParaRPr lang="ru-RU" sz="3200" dirty="0"/>
          </a:p>
        </p:txBody>
      </p:sp>
      <p:sp>
        <p:nvSpPr>
          <p:cNvPr id="14" name="Багетная рамка 13"/>
          <p:cNvSpPr/>
          <p:nvPr/>
        </p:nvSpPr>
        <p:spPr>
          <a:xfrm>
            <a:off x="300447" y="4955160"/>
            <a:ext cx="1641564" cy="6096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Убеждения</a:t>
            </a:r>
            <a:endParaRPr lang="ru-RU" sz="1600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5974085" y="4955159"/>
            <a:ext cx="1641564" cy="60963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Установки</a:t>
            </a:r>
            <a:endParaRPr lang="ru-RU" sz="1600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2081351" y="4955159"/>
            <a:ext cx="3753394" cy="6183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Система профессиональных ценностей</a:t>
            </a:r>
            <a:endParaRPr lang="ru-RU" sz="1600" dirty="0"/>
          </a:p>
        </p:txBody>
      </p:sp>
      <p:cxnSp>
        <p:nvCxnSpPr>
          <p:cNvPr id="4" name="Прямая со стрелкой 3"/>
          <p:cNvCxnSpPr>
            <a:stCxn id="5" idx="2"/>
            <a:endCxn id="8" idx="6"/>
          </p:cNvCxnSpPr>
          <p:nvPr/>
        </p:nvCxnSpPr>
        <p:spPr>
          <a:xfrm flipH="1">
            <a:off x="1301932" y="2560338"/>
            <a:ext cx="3135217" cy="235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0" idx="6"/>
          </p:cNvCxnSpPr>
          <p:nvPr/>
        </p:nvCxnSpPr>
        <p:spPr>
          <a:xfrm flipH="1">
            <a:off x="3628210" y="2560338"/>
            <a:ext cx="813161" cy="235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1" idx="6"/>
          </p:cNvCxnSpPr>
          <p:nvPr/>
        </p:nvCxnSpPr>
        <p:spPr>
          <a:xfrm>
            <a:off x="4437149" y="2560338"/>
            <a:ext cx="1443315" cy="235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6"/>
          </p:cNvCxnSpPr>
          <p:nvPr/>
        </p:nvCxnSpPr>
        <p:spPr>
          <a:xfrm>
            <a:off x="4437149" y="2560338"/>
            <a:ext cx="3586711" cy="235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endCxn id="13" idx="4"/>
          </p:cNvCxnSpPr>
          <p:nvPr/>
        </p:nvCxnSpPr>
        <p:spPr>
          <a:xfrm rot="5400000">
            <a:off x="872505" y="2322455"/>
            <a:ext cx="1937631" cy="1768926"/>
          </a:xfrm>
          <a:prstGeom prst="bentConnector4">
            <a:avLst>
              <a:gd name="adj1" fmla="val -338"/>
              <a:gd name="adj2" fmla="val 15083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5" idx="3"/>
            <a:endCxn id="13" idx="0"/>
          </p:cNvCxnSpPr>
          <p:nvPr/>
        </p:nvCxnSpPr>
        <p:spPr>
          <a:xfrm>
            <a:off x="6148515" y="2237173"/>
            <a:ext cx="1467134" cy="1938561"/>
          </a:xfrm>
          <a:prstGeom prst="bentConnector3">
            <a:avLst>
              <a:gd name="adj1" fmla="val 19927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  <a:endCxn id="14" idx="6"/>
          </p:cNvCxnSpPr>
          <p:nvPr/>
        </p:nvCxnSpPr>
        <p:spPr>
          <a:xfrm flipH="1">
            <a:off x="1121229" y="4506668"/>
            <a:ext cx="3165024" cy="44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2"/>
          </p:cNvCxnSpPr>
          <p:nvPr/>
        </p:nvCxnSpPr>
        <p:spPr>
          <a:xfrm>
            <a:off x="4286253" y="4506668"/>
            <a:ext cx="7073" cy="448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  <a:endCxn id="15" idx="6"/>
          </p:cNvCxnSpPr>
          <p:nvPr/>
        </p:nvCxnSpPr>
        <p:spPr>
          <a:xfrm>
            <a:off x="4286253" y="4506668"/>
            <a:ext cx="2508614" cy="448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06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педагогического образования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8388" y="1943259"/>
            <a:ext cx="6627223" cy="850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Профессионально-личностное </a:t>
            </a:r>
            <a:r>
              <a:rPr lang="ru-RU" sz="2400" b="1" dirty="0" smtClean="0"/>
              <a:t>развитие педагога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85404" y="5582194"/>
            <a:ext cx="4772297" cy="729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качества образования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8387" y="3073499"/>
            <a:ext cx="6627223" cy="940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Зрелость личностной, профессиональной позиции педагога обеспечивает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7714" y="4310743"/>
            <a:ext cx="3352799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Замену традиционных ценностей обучения на ценности развития личности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1588" y="4310743"/>
            <a:ext cx="3352799" cy="95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педагога современного уровня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flipH="1">
            <a:off x="4571999" y="2794201"/>
            <a:ext cx="1" cy="279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  <a:endCxn id="7" idx="0"/>
          </p:cNvCxnSpPr>
          <p:nvPr/>
        </p:nvCxnSpPr>
        <p:spPr>
          <a:xfrm flipH="1">
            <a:off x="1894114" y="4014024"/>
            <a:ext cx="2677885" cy="296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8" idx="0"/>
          </p:cNvCxnSpPr>
          <p:nvPr/>
        </p:nvCxnSpPr>
        <p:spPr>
          <a:xfrm>
            <a:off x="4571999" y="4014024"/>
            <a:ext cx="1105989" cy="296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4" idx="1"/>
            <a:endCxn id="5" idx="1"/>
          </p:cNvCxnSpPr>
          <p:nvPr/>
        </p:nvCxnSpPr>
        <p:spPr>
          <a:xfrm rot="10800000" flipH="1" flipV="1">
            <a:off x="1258388" y="2368729"/>
            <a:ext cx="627016" cy="3577975"/>
          </a:xfrm>
          <a:prstGeom prst="bentConnector3">
            <a:avLst>
              <a:gd name="adj1" fmla="val -18368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4" idx="3"/>
            <a:endCxn id="5" idx="3"/>
          </p:cNvCxnSpPr>
          <p:nvPr/>
        </p:nvCxnSpPr>
        <p:spPr>
          <a:xfrm flipH="1">
            <a:off x="6657701" y="2368730"/>
            <a:ext cx="1227910" cy="3577975"/>
          </a:xfrm>
          <a:prstGeom prst="bentConnector3">
            <a:avLst>
              <a:gd name="adj1" fmla="val -1861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53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Проблема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262292"/>
            <a:ext cx="1898468" cy="827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Реальный  уровень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50423" y="1942011"/>
            <a:ext cx="5599611" cy="696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Профессиональная компетентность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31962" y="3253584"/>
            <a:ext cx="1898468" cy="827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Требуемый уровень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891" y="2978814"/>
            <a:ext cx="1289848" cy="176002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36320" y="4738840"/>
            <a:ext cx="6313714" cy="1618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Оптимальные условия для развития </a:t>
            </a:r>
            <a:r>
              <a:rPr lang="ru-RU" sz="3200" dirty="0" smtClean="0"/>
              <a:t>профессиональной компетентности педагога</a:t>
            </a:r>
            <a:endParaRPr lang="ru-RU" sz="3200" dirty="0"/>
          </a:p>
        </p:txBody>
      </p:sp>
      <p:cxnSp>
        <p:nvCxnSpPr>
          <p:cNvPr id="9" name="Прямая со стрелкой 8"/>
          <p:cNvCxnSpPr>
            <a:stCxn id="5" idx="2"/>
            <a:endCxn id="4" idx="0"/>
          </p:cNvCxnSpPr>
          <p:nvPr/>
        </p:nvCxnSpPr>
        <p:spPr>
          <a:xfrm flipH="1">
            <a:off x="1406434" y="2638697"/>
            <a:ext cx="3143795" cy="623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>
            <a:off x="4550229" y="2638697"/>
            <a:ext cx="2630967" cy="61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5" idx="1"/>
            <a:endCxn id="8" idx="1"/>
          </p:cNvCxnSpPr>
          <p:nvPr/>
        </p:nvCxnSpPr>
        <p:spPr>
          <a:xfrm rot="10800000" flipV="1">
            <a:off x="1036321" y="2290353"/>
            <a:ext cx="714103" cy="3257695"/>
          </a:xfrm>
          <a:prstGeom prst="bentConnector3">
            <a:avLst>
              <a:gd name="adj1" fmla="val 20640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3"/>
            <a:endCxn id="8" idx="3"/>
          </p:cNvCxnSpPr>
          <p:nvPr/>
        </p:nvCxnSpPr>
        <p:spPr>
          <a:xfrm>
            <a:off x="7350034" y="2290354"/>
            <a:ext cx="12700" cy="3257695"/>
          </a:xfrm>
          <a:prstGeom prst="bentConnector3">
            <a:avLst>
              <a:gd name="adj1" fmla="val 845142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57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Профессиональная компетентность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8469" y="2081349"/>
            <a:ext cx="448706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Трёхкомпонентная модель специалиста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63968" y="2852342"/>
            <a:ext cx="189846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Мотивационно-личностный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98668" y="3534873"/>
            <a:ext cx="214666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Содержательный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01807" y="2990842"/>
            <a:ext cx="22152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Деятельностный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2795" y="4449853"/>
            <a:ext cx="696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Психологическая основа: готовность к постоянному повышению квалификации, профессиональному развитию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058" y="5390348"/>
            <a:ext cx="7210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Повышение компетентности и профессионализма педагога – условие повышения качества педагогического процесса и качества дошкольного образования в целом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 flipH="1">
            <a:off x="2013203" y="2450681"/>
            <a:ext cx="2558797" cy="401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5" idx="0"/>
          </p:cNvCxnSpPr>
          <p:nvPr/>
        </p:nvCxnSpPr>
        <p:spPr>
          <a:xfrm>
            <a:off x="4572000" y="2450681"/>
            <a:ext cx="0" cy="1084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6" idx="0"/>
          </p:cNvCxnSpPr>
          <p:nvPr/>
        </p:nvCxnSpPr>
        <p:spPr>
          <a:xfrm>
            <a:off x="4572000" y="2450681"/>
            <a:ext cx="2437436" cy="54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Организационно-методическое сопровождение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3413" y="2095722"/>
            <a:ext cx="62971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Компонент процесса профессионального роста педагога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3412" y="2725861"/>
            <a:ext cx="62971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Сопровождение – соучастие наставника (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тьютора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 в индивидуальном развитии педагога за счёт стимулирования потребности в саморазвитии, позволяющей самостоятельно решать актуальные задачи деятельности с опорой на собственные ресурсы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42" y="4536489"/>
            <a:ext cx="729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создание оптимальных условий для профессионального развития педагогов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3412" y="5583905"/>
            <a:ext cx="614155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Результат: развитие и саморазвитие личности педагога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4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Модель организационно-методического сопровождения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8396"/>
            <a:ext cx="8229600" cy="284973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Система взаимосвязанных компонентов, включающих в себя развитие (объективно необходимых) профессиональных педагогических знаний и педагогической позиции, управление профессиональными компетентностями педагогов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4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FFFF"/>
                </a:solidFill>
              </a:rPr>
              <a:t>Модель организационно-методического сопровождения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09414"/>
            <a:ext cx="8455981" cy="941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Цель: создание условий для совершенствования профессиональных компетенций педагогов ДОУ и формирование психолого-педагогической готовности к реализации ФГОС ДО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0957" y="3166870"/>
            <a:ext cx="25985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Механизм реализации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3627282"/>
            <a:ext cx="2792028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Создание ИППК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(индивидуальный план повышения профессиональной компетентности), ППН (план по приоритетным направлениям) и их реализация через организацию различных форм методической работы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4548" y="4500978"/>
            <a:ext cx="315157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Функционирование системы стимулирования деятельности педагога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5" idx="2"/>
            <a:endCxn id="6" idx="3"/>
          </p:cNvCxnSpPr>
          <p:nvPr/>
        </p:nvCxnSpPr>
        <p:spPr>
          <a:xfrm flipH="1">
            <a:off x="3249227" y="3536202"/>
            <a:ext cx="1210996" cy="1506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  <a:endCxn id="7" idx="0"/>
          </p:cNvCxnSpPr>
          <p:nvPr/>
        </p:nvCxnSpPr>
        <p:spPr>
          <a:xfrm>
            <a:off x="4460223" y="3536202"/>
            <a:ext cx="1430112" cy="964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100405"/>
      </p:ext>
    </p:extLst>
  </p:cSld>
  <p:clrMapOvr>
    <a:masterClrMapping/>
  </p:clrMapOvr>
</p:sld>
</file>

<file path=ppt/theme/theme1.xml><?xml version="1.0" encoding="utf-8"?>
<a:theme xmlns:a="http://schemas.openxmlformats.org/drawingml/2006/main" name="Открытый урок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Создание условий для профессионального развития педагогов</Template>
  <TotalTime>592</TotalTime>
  <Words>813</Words>
  <Application>Microsoft Office PowerPoint</Application>
  <PresentationFormat>Экран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Открытый урок</vt:lpstr>
      <vt:lpstr>"Профессиональное развитие педагогов, как фактор, обеспечивающий качество образовательной деятельности в условиях реализации ФГОС ДО"</vt:lpstr>
      <vt:lpstr>Нормативно-правовой аспект</vt:lpstr>
      <vt:lpstr>Современный педагог</vt:lpstr>
      <vt:lpstr>Цель педагогического образования</vt:lpstr>
      <vt:lpstr>Проблема</vt:lpstr>
      <vt:lpstr>Профессиональная компетентность </vt:lpstr>
      <vt:lpstr>Организационно-методическое сопровождение</vt:lpstr>
      <vt:lpstr>Модель организационно-методического сопровождения</vt:lpstr>
      <vt:lpstr>Модель организационно-методического сопровождения</vt:lpstr>
      <vt:lpstr>Принципы сопровождения</vt:lpstr>
      <vt:lpstr>Этапы сопровождения</vt:lpstr>
      <vt:lpstr>Организационно-аналитический этап</vt:lpstr>
      <vt:lpstr>Материалы организационно-аналитического этапа</vt:lpstr>
      <vt:lpstr>Индивидуальный профиль профессиональной компетентности педагога</vt:lpstr>
      <vt:lpstr>Макет «Индивидуальный план развития профессиональной компетентности педагога»</vt:lpstr>
      <vt:lpstr>Индивидуальный план развития профессиональной компетентности педагога (образец)</vt:lpstr>
      <vt:lpstr>Приоритетные направления методической работы</vt:lpstr>
      <vt:lpstr>Содержательный этап</vt:lpstr>
      <vt:lpstr>Оценочный этап</vt:lpstr>
      <vt:lpstr>Результат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"Профессиональное развитие педагогов, как фактор, обеспечивающий качество образовательной деятельности в условиях реализации ФГОС ДО"</dc:title>
  <dc:creator>Пользователь</dc:creator>
  <cp:lastModifiedBy>Пользователь</cp:lastModifiedBy>
  <cp:revision>29</cp:revision>
  <dcterms:created xsi:type="dcterms:W3CDTF">2016-11-24T11:40:39Z</dcterms:created>
  <dcterms:modified xsi:type="dcterms:W3CDTF">2016-12-07T12:15:07Z</dcterms:modified>
</cp:coreProperties>
</file>