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75" r:id="rId5"/>
    <p:sldId id="257" r:id="rId6"/>
    <p:sldId id="258" r:id="rId7"/>
    <p:sldId id="278" r:id="rId8"/>
    <p:sldId id="279" r:id="rId9"/>
    <p:sldId id="261" r:id="rId10"/>
    <p:sldId id="277" r:id="rId11"/>
    <p:sldId id="262" r:id="rId12"/>
    <p:sldId id="276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4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0" d="100"/>
          <a:sy n="110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3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4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Blackadder ITC" pitchFamily="82" charset="0"/>
              </a:rPr>
              <a:t>ProPowerPoint.Ru</a:t>
            </a:r>
            <a:endParaRPr lang="ru-RU" sz="1600" smtClean="0">
              <a:latin typeface="English157C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5854" y="188640"/>
            <a:ext cx="5832475" cy="147002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61»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Ярославль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54" y="3933056"/>
            <a:ext cx="5580063" cy="9604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бразовательной программы ДОУ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681" y="54452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58665"/>
            <a:ext cx="1295356" cy="1832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97149" y="1844824"/>
            <a:ext cx="7690028" cy="438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и воспитание ребенка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возраста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гражданина Российской Федерации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формирование основ его гражданской и культурной идентичности на соответствующем его возрасту  содержании доступными средствами; </a:t>
            </a:r>
          </a:p>
          <a:p>
            <a:pPr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ядра содержания дошкольного образования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ориентированного на  приобщение детей к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традиционным духовно-нравственным и социокультурным ценностям российского народа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воспитание подрастающего поколения как знающего и уважающего историю и культуру своей семьи, большой и малой Родины; </a:t>
            </a:r>
          </a:p>
          <a:p>
            <a:pPr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федерального образовательного пространства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и обучения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от  рождения до поступления в общеобразовательную организацию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 </a:t>
            </a:r>
          </a:p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64" y="5557881"/>
            <a:ext cx="1908213" cy="1286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18864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позволяет реализовать несколько основополагающих функций  дошкольного уровня образования: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011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9"/>
            <a:ext cx="7921625" cy="3460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67007"/>
              </p:ext>
            </p:extLst>
          </p:nvPr>
        </p:nvGraphicFramePr>
        <p:xfrm>
          <a:off x="731560" y="849317"/>
          <a:ext cx="83884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8424"/>
              </a:tblGrid>
              <a:tr h="349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ФГОС ДО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+ФОП 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Парциальные программы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1628800"/>
            <a:ext cx="8137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через движение: формирование двигательных способностей детей 3- 7 лет: парциальная программа/О.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Соковиков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А. Новикова, Т. 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Левченко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музыкальной драматургии: музыкально-ритмическая деятельность с детьми дошкольного возраста/Т. Ф. Коренева.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ладошки». Парциальная программа художественно-эстетического развития детей 2-7 лет в изобразительной деятельности (формирование эстетического отношения к миру)/И. А. Лыкова.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Умные пальчики: конструирование в детском саду»/И. А. Лыкова.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чистым сердцем». Парциальная программа духовно-нравственного воспитания детей 5-7 лет/ Р. Ю. Белоусова, А. Н. Егорова, Ю. С. Калинкина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безопасности у детей от 3 до 8 лет». Парциальная программа/Л. Л. Тимофеева.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робота: растим будущих инженеров». Парциальная образовательная программа дошкольного образования/Т. В. Волосивец, Ю. В. Карпова, Т. В. Тимофеева.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74257"/>
            <a:ext cx="190821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136904" cy="3989040"/>
          </a:xfrm>
        </p:spPr>
        <p:txBody>
          <a:bodyPr/>
          <a:lstStyle/>
          <a:p>
            <a:pPr marL="285750" lvl="0" indent="-285750">
              <a:spcBef>
                <a:spcPct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«STEM-образование детей дошкольного и младшего школьного возраста». Парциальная модульная программа развития интеллектуальных способностей в процессе познавательной деятельности и вовлечения в научно-техническое творчество: учебная программа/Т. В. Волосивец, В. А. Маркова, С. А. Аверин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Парциальная образовательная программа математического развития дошкольников/Л. Г. Петерсон, Е. Е.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Кочемасова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детей дошкольного возраста». Парциальная программа. Изд. 2-е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Нищева. </a:t>
            </a: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звука к букве». Формирование звуковой аналитико-синтетической активности дошкольников как предпосылки обучения грамоте/Е. В. Колесникова.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Гербова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речи в детском саду» 3-7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плаванию в детском саду»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Т.И.Осокина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Е.А.Тимофеева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логопедической работы по преодолению общего недоразвития речи у детей»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Т.Б.Филичева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Т.В.Туманова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система коррекционной работы для детей с ОНР» Нищева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09" y="5571633"/>
            <a:ext cx="190821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22" y="3717033"/>
            <a:ext cx="3012405" cy="2911992"/>
          </a:xfrm>
        </p:spPr>
      </p:pic>
      <p:sp>
        <p:nvSpPr>
          <p:cNvPr id="5" name="TextBox 4"/>
          <p:cNvSpPr txBox="1"/>
          <p:nvPr/>
        </p:nvSpPr>
        <p:spPr>
          <a:xfrm>
            <a:off x="1777329" y="274638"/>
            <a:ext cx="7142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с позиции 5 направлений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916832"/>
            <a:ext cx="7153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Социально – коммуникативное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Познавательное 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Речевое 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Художественно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эстетическое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Физическое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97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768802" cy="9223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445" y="2198107"/>
            <a:ext cx="32403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социальных отношений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198107"/>
            <a:ext cx="32403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гражданственности и патриотизма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429000"/>
            <a:ext cx="32403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270" y="3567499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97152"/>
            <a:ext cx="4032448" cy="1899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5121021"/>
            <a:ext cx="2584890" cy="1736979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>
            <a:endCxn id="7" idx="1"/>
          </p:cNvCxnSpPr>
          <p:nvPr/>
        </p:nvCxnSpPr>
        <p:spPr>
          <a:xfrm rot="5400000">
            <a:off x="-306107" y="1898395"/>
            <a:ext cx="3347502" cy="360040"/>
          </a:xfrm>
          <a:prstGeom prst="bentConnector4">
            <a:avLst>
              <a:gd name="adj1" fmla="val 167"/>
              <a:gd name="adj2" fmla="val 16349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6765497" y="1898394"/>
            <a:ext cx="3347502" cy="360040"/>
          </a:xfrm>
          <a:prstGeom prst="bentConnector4">
            <a:avLst>
              <a:gd name="adj1" fmla="val 167"/>
              <a:gd name="adj2" fmla="val 16349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>
            <a:off x="971600" y="2521272"/>
            <a:ext cx="23084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3"/>
          </p:cNvCxnSpPr>
          <p:nvPr/>
        </p:nvCxnSpPr>
        <p:spPr>
          <a:xfrm flipH="1">
            <a:off x="8604448" y="265977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9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367" y="165727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7601" y="1999174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эталоны и познавательные действия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999175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представления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008" y="3423889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423889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4552147"/>
            <a:ext cx="1807189" cy="2028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7" l="0" r="100000"/>
                    </a14:imgEffect>
                  </a14:imgLayer>
                </a14:imgProps>
              </a:ext>
            </a:extLst>
          </a:blip>
          <a:srcRect r="47349"/>
          <a:stretch/>
        </p:blipFill>
        <p:spPr>
          <a:xfrm>
            <a:off x="5251801" y="4293613"/>
            <a:ext cx="1423864" cy="2263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733" l="10000" r="9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3733" y="4297091"/>
            <a:ext cx="2752212" cy="2303339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>
            <a:endCxn id="10" idx="1"/>
          </p:cNvCxnSpPr>
          <p:nvPr/>
        </p:nvCxnSpPr>
        <p:spPr>
          <a:xfrm rot="5400000">
            <a:off x="247079" y="1827266"/>
            <a:ext cx="2904219" cy="658359"/>
          </a:xfrm>
          <a:prstGeom prst="bentConnector4">
            <a:avLst>
              <a:gd name="adj1" fmla="val -257"/>
              <a:gd name="adj2" fmla="val 13472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6858514" y="1827265"/>
            <a:ext cx="2904219" cy="658359"/>
          </a:xfrm>
          <a:prstGeom prst="bentConnector4">
            <a:avLst>
              <a:gd name="adj1" fmla="val -257"/>
              <a:gd name="adj2" fmla="val 13472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1"/>
          </p:cNvCxnSpPr>
          <p:nvPr/>
        </p:nvCxnSpPr>
        <p:spPr>
          <a:xfrm>
            <a:off x="1170779" y="2322339"/>
            <a:ext cx="16682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3"/>
          </p:cNvCxnSpPr>
          <p:nvPr/>
        </p:nvCxnSpPr>
        <p:spPr>
          <a:xfrm flipH="1">
            <a:off x="8604448" y="2322339"/>
            <a:ext cx="22299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1625" cy="922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0421" y="1772816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словаря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772816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культура речи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421" y="2913414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 речи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852936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42215"/>
            <a:ext cx="2736304" cy="2515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9" b="100000" l="2921" r="959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0547" y="4162350"/>
            <a:ext cx="2521025" cy="2521025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endCxn id="20" idx="1"/>
          </p:cNvCxnSpPr>
          <p:nvPr/>
        </p:nvCxnSpPr>
        <p:spPr>
          <a:xfrm rot="5400000">
            <a:off x="335531" y="1625579"/>
            <a:ext cx="3513169" cy="1503388"/>
          </a:xfrm>
          <a:prstGeom prst="bentConnector4">
            <a:avLst>
              <a:gd name="adj1" fmla="val 286"/>
              <a:gd name="adj2" fmla="val 115206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21" idx="3"/>
          </p:cNvCxnSpPr>
          <p:nvPr/>
        </p:nvCxnSpPr>
        <p:spPr>
          <a:xfrm rot="16200000" flipH="1">
            <a:off x="6056201" y="1585610"/>
            <a:ext cx="3593106" cy="1503387"/>
          </a:xfrm>
          <a:prstGeom prst="bentConnector4">
            <a:avLst>
              <a:gd name="adj1" fmla="val 410"/>
              <a:gd name="adj2" fmla="val 115206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1"/>
          </p:cNvCxnSpPr>
          <p:nvPr/>
        </p:nvCxnSpPr>
        <p:spPr>
          <a:xfrm>
            <a:off x="1115616" y="1957482"/>
            <a:ext cx="2248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3"/>
          </p:cNvCxnSpPr>
          <p:nvPr/>
        </p:nvCxnSpPr>
        <p:spPr>
          <a:xfrm flipH="1">
            <a:off x="8604448" y="195748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0421" y="3810692"/>
            <a:ext cx="32403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3949191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28788" y="3100488"/>
            <a:ext cx="2248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604448" y="3031301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23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1857" y="215754"/>
            <a:ext cx="650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421" y="1772816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0012" y="2887213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421" y="2920330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0012" y="1783267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421" y="4160177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221088"/>
            <a:ext cx="324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Культурно-досуговая деятельность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оединительная линия уступом 13"/>
          <p:cNvCxnSpPr>
            <a:endCxn id="11" idx="1"/>
          </p:cNvCxnSpPr>
          <p:nvPr/>
        </p:nvCxnSpPr>
        <p:spPr>
          <a:xfrm rot="5400000">
            <a:off x="-523288" y="2340382"/>
            <a:ext cx="4006671" cy="279251"/>
          </a:xfrm>
          <a:prstGeom prst="bentConnector4">
            <a:avLst>
              <a:gd name="adj1" fmla="val 106"/>
              <a:gd name="adj2" fmla="val 181862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6461487" y="2401292"/>
            <a:ext cx="4006671" cy="279251"/>
          </a:xfrm>
          <a:prstGeom prst="bentConnector4">
            <a:avLst>
              <a:gd name="adj1" fmla="val 106"/>
              <a:gd name="adj2" fmla="val 181862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>
            <a:off x="1150578" y="1957482"/>
            <a:ext cx="189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150577" y="3254611"/>
            <a:ext cx="189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3"/>
          </p:cNvCxnSpPr>
          <p:nvPr/>
        </p:nvCxnSpPr>
        <p:spPr>
          <a:xfrm flipH="1">
            <a:off x="8550372" y="1967933"/>
            <a:ext cx="2527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550372" y="3210378"/>
            <a:ext cx="2527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089044"/>
            <a:ext cx="2106935" cy="15781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72" y="5089044"/>
            <a:ext cx="2724150" cy="16764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863" y="5066685"/>
            <a:ext cx="2824420" cy="15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16674" cy="922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772816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гимнастика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772816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102" y="2780928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упражнения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898" y="3717032"/>
            <a:ext cx="32403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здорового образа жизни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55531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780928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621131"/>
            <a:ext cx="2304256" cy="2078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4509120"/>
            <a:ext cx="3290623" cy="2190642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>
            <a:endCxn id="11" idx="1"/>
          </p:cNvCxnSpPr>
          <p:nvPr/>
        </p:nvCxnSpPr>
        <p:spPr>
          <a:xfrm rot="5400000">
            <a:off x="-234098" y="2114418"/>
            <a:ext cx="3419509" cy="432048"/>
          </a:xfrm>
          <a:prstGeom prst="bentConnector4">
            <a:avLst>
              <a:gd name="adj1" fmla="val -69"/>
              <a:gd name="adj2" fmla="val 152911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6411949" y="2114418"/>
            <a:ext cx="3419509" cy="432048"/>
          </a:xfrm>
          <a:prstGeom prst="bentConnector4">
            <a:avLst>
              <a:gd name="adj1" fmla="val -69"/>
              <a:gd name="adj2" fmla="val 152911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1"/>
          </p:cNvCxnSpPr>
          <p:nvPr/>
        </p:nvCxnSpPr>
        <p:spPr>
          <a:xfrm>
            <a:off x="1043608" y="195748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059078" y="296800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3"/>
          </p:cNvCxnSpPr>
          <p:nvPr/>
        </p:nvCxnSpPr>
        <p:spPr>
          <a:xfrm flipH="1">
            <a:off x="8316416" y="195748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316416" y="296559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8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75370"/>
            <a:ext cx="3528392" cy="2498101"/>
          </a:xfrm>
        </p:spPr>
      </p:pic>
      <p:sp>
        <p:nvSpPr>
          <p:cNvPr id="5" name="TextBox 4"/>
          <p:cNvSpPr txBox="1"/>
          <p:nvPr/>
        </p:nvSpPr>
        <p:spPr>
          <a:xfrm>
            <a:off x="1021203" y="256171"/>
            <a:ext cx="8003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980728"/>
            <a:ext cx="432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РФ «Об образовании в РФ» родители являются первыми педагогами. Они обязаны заложить основы физического, нравственного и интеллектуального развития личности ребёнка с раннего возраста.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847" y="2788806"/>
            <a:ext cx="481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социального заказа родителей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950" y="320757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практике воспитания и образования детей личностно-ориентированного подхода.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социально-психологической среды в группе.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физического, трудового, интеллектуального и эстетического воспитания дошкольников.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 сбалансированным питанием и профилактическими закаливающими мероприятиями.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школьному обучению.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информирование родителей о результатах деятельности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1625" cy="12101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муниципальной дошкольной организации «Детский сад № 61»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нормативно-правовыми документами по дошкольному образованию: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600200"/>
            <a:ext cx="7993062" cy="3917032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600" spc="-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о правах ребенка, 1989 г.;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Федеральным законом от 24.07.1998 N 124-ФЗ (ред. от 28.11.2015) "Об основных гарантиях прав ребенка в Российской Федерации";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Федеральным законом от 29.12.2012 N 273-ФЗ (ред. от 13.07.2015) "Об образовании в Российской Федерации" 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(в ред.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 29.12.2022 г.);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17.10.2013 г. № 1155 «Об утверждении федерального государственного образовательного стандарта дошкольного образования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 в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ред.от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21.01.2019 г.); </a:t>
            </a:r>
          </a:p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25 ноября 2022 г. № 1028 "Об утверждении федеральной образовательной программы дошкольного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образования»;</a:t>
            </a:r>
          </a:p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СанПиН 2.4.3648.-20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"Санитарно-эпидемиологические требования к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организациям воспитания и обучения, отдыха и оздоровления детей и молодежи», утвержденным Постановлением Главного государственного санитарного врача РФ от 28 сентября 2020 года № 28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9041"/>
            <a:ext cx="1907704" cy="12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семьёй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817" y="1179847"/>
            <a:ext cx="7993062" cy="38884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</a:t>
            </a: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просвещение</a:t>
            </a: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родителей</a:t>
            </a: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управлении ДОУ и создание условий</a:t>
            </a: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6948264" y="4365104"/>
            <a:ext cx="2049785" cy="23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06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 с родителями включает: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1" y="1412883"/>
            <a:ext cx="7993583" cy="324025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результатами работы ДОУ на общих родительских собраниях, анализом участия родительской общественности в жизни ДОО;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содержанием работы ДОУ, направленной на физическое, психическое и социальное  развитие ребенка;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составлении планов: спортивных и культурно-массовых мероприятий, работы родительского комитета 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целенаправленную работу, пропагандирующую общественное дошкольное воспитание в его разных формах;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50" y="4714875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251" y="4835162"/>
            <a:ext cx="6084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358270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108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3185893" cy="2389420"/>
          </a:xfrm>
        </p:spPr>
      </p:pic>
      <p:sp>
        <p:nvSpPr>
          <p:cNvPr id="5" name="TextBox 4"/>
          <p:cNvSpPr txBox="1"/>
          <p:nvPr/>
        </p:nvSpPr>
        <p:spPr>
          <a:xfrm>
            <a:off x="2137132" y="197197"/>
            <a:ext cx="5897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то,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выбрали наш детский сад!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882" y="5245049"/>
            <a:ext cx="691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150063, город Ярославль, ул. Волгоградская, 59а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3" y="1649070"/>
            <a:ext cx="2576369" cy="3645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7882" y="629655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E-mail.ru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yardou061@yandex.ru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1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ProPowerPoint\Шаблоны\ДЕТСКИЕ\Развитие ребенка\Razvitie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216024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24955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Программа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МДОУ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«Детский сад № 61»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спроектирована: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51951"/>
            <a:ext cx="45977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основе Федеральных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государственных образовательных стандартов дошкольного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образования (ФГОС ДО)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соответствии с Федеральной образовательной программой дошкольного образования (ФОП ДО)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учетом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собенностей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региона, образовательных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потребностей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воспитанников, социального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запроса родительского состава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использованием ряда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парциальных программ.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44" y="1909339"/>
            <a:ext cx="2914112" cy="1256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98" y="3578154"/>
            <a:ext cx="288365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920" t="19378" r="4212" b="13680"/>
          <a:stretch/>
        </p:blipFill>
        <p:spPr>
          <a:xfrm>
            <a:off x="827584" y="260648"/>
            <a:ext cx="8197805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7" y="5571633"/>
            <a:ext cx="190821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977457" y="764704"/>
            <a:ext cx="7921625" cy="32403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61» города Ярославля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нормативно-управленческим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учреждении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09120"/>
            <a:ext cx="2520280" cy="1844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39" y="23280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 общеразвивающей направленности и 3 группах комбинированной направленности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12-часовым пребыванием воспитанников в ДОУ.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0381" y="4457188"/>
            <a:ext cx="5903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охватывает возрастные периоды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1,5-х до 7-ми лет.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определён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МДОУ «Детский сад № 61»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1" y="2220666"/>
            <a:ext cx="7091933" cy="1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1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1625" cy="92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r>
              <a:rPr lang="ru-RU" b="1" dirty="0">
                <a:solidFill>
                  <a:srgbClr val="C00000"/>
                </a:solidFill>
                <a:latin typeface="Times New Roman" pitchFamily="1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709295" y="1700808"/>
            <a:ext cx="8183880" cy="36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Дети от 2-3 лет - «ДУМАЮ, ДЕЙСТВУЯ!»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буду!».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Четырехлетний ребенок часто задает вопрос «Почему?».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Ему становятся интересны связи явлений,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причинно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 — следственные отношения.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5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677706" y="1700808"/>
            <a:ext cx="8183880" cy="44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Дети с 5-6 лет - «УЖЕ БОЛЬШИЕ»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FFC000"/>
              </a:solidFill>
              <a:latin typeface="Times New Roman" pitchFamily="16" charset="0"/>
              <a:ea typeface="SimSun" charset="-122"/>
            </a:endParaRPr>
          </a:p>
          <a:p>
            <a:pPr marL="0" indent="0"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Дети с 6-7 лет - «МЕЧТАТЕЛИ, ПОМОЩНИКИ, БУДУЩИЕ УЧЕНИКИ!»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SimSun" charset="-122"/>
              </a:rPr>
              <a:t>значение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1625" cy="92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r>
              <a:rPr lang="ru-RU" b="1" dirty="0">
                <a:solidFill>
                  <a:srgbClr val="C00000"/>
                </a:solidFill>
                <a:latin typeface="Times New Roman" pitchFamily="1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91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ProPowerPoint\Шаблоны\ДЕТСКИЕ\Развитие ребенка\Razvitie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002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 Программы: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63691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национальных традиций.</a:t>
            </a:r>
            <a:endParaRPr lang="ru-RU" sz="2400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36" y="822661"/>
            <a:ext cx="5041392" cy="16245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6941" b="16033"/>
          <a:stretch/>
        </p:blipFill>
        <p:spPr>
          <a:xfrm>
            <a:off x="3203848" y="4653136"/>
            <a:ext cx="3096344" cy="20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9129"/>
      </p:ext>
    </p:extLst>
  </p:cSld>
  <p:clrMapOvr>
    <a:masterClrMapping/>
  </p:clrMapOvr>
</p:sld>
</file>

<file path=ppt/theme/theme1.xml><?xml version="1.0" encoding="utf-8"?>
<a:theme xmlns:a="http://schemas.openxmlformats.org/drawingml/2006/main" name="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1278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SimSun</vt:lpstr>
      <vt:lpstr>Arial</vt:lpstr>
      <vt:lpstr>Blackadder ITC</vt:lpstr>
      <vt:lpstr>Calibri</vt:lpstr>
      <vt:lpstr>English157C </vt:lpstr>
      <vt:lpstr>Times New Roman</vt:lpstr>
      <vt:lpstr>Razvitie</vt:lpstr>
      <vt:lpstr>Муниципальное дошкольное образовательное учреждение «Детский сад № 61» город Ярославль</vt:lpstr>
      <vt:lpstr>Образовательная программа муниципальной дошкольной организации «Детский сад № 61» разработана в соответствии с нормативно-правовыми документами по дошкольному образованию: </vt:lpstr>
      <vt:lpstr>Образовательная Программа  МДОУ «Детский сад № 61»  спроектирована:  </vt:lpstr>
      <vt:lpstr>Презентация PowerPoint</vt:lpstr>
      <vt:lpstr>Образовательная программа  МДОУ «Детский сад № 61» города Ярославля  является  нормативно-управленческим документом,  обеспечивающим  целостный образовательный процесс в учреждении</vt:lpstr>
      <vt:lpstr>Презентация PowerPoint</vt:lpstr>
      <vt:lpstr>  Возрастные психофизические особенности развития каждого возраста детей </vt:lpstr>
      <vt:lpstr>  Возрастные психофизические особенности развития каждого возраста детей </vt:lpstr>
      <vt:lpstr>Презентация PowerPoint</vt:lpstr>
      <vt:lpstr>Презентация PowerPoint</vt:lpstr>
      <vt:lpstr>Программно-методическое обеспечение</vt:lpstr>
      <vt:lpstr>Презентация PowerPoint</vt:lpstr>
      <vt:lpstr>Презентация PowerPoint</vt:lpstr>
      <vt:lpstr>Социально-коммуникативное развитие Содержание </vt:lpstr>
      <vt:lpstr>Презентация PowerPoint</vt:lpstr>
      <vt:lpstr>Речевое развитие Содержание</vt:lpstr>
      <vt:lpstr>Презентация PowerPoint</vt:lpstr>
      <vt:lpstr>Физическое развитие  Содержание</vt:lpstr>
      <vt:lpstr>Презентация PowerPoint</vt:lpstr>
      <vt:lpstr>Основные направления работы с семьёй</vt:lpstr>
      <vt:lpstr>Система взаимодействия с родителями включает: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61» город Ярославль</dc:title>
  <dc:creator>Пользователь</dc:creator>
  <cp:lastModifiedBy>Пользователь</cp:lastModifiedBy>
  <cp:revision>33</cp:revision>
  <dcterms:created xsi:type="dcterms:W3CDTF">2018-06-27T06:57:33Z</dcterms:created>
  <dcterms:modified xsi:type="dcterms:W3CDTF">2023-12-19T09:04:32Z</dcterms:modified>
</cp:coreProperties>
</file>