
<file path=[Content_Types].xml><?xml version="1.0" encoding="utf-8"?>
<Types xmlns="http://schemas.openxmlformats.org/package/2006/content-types">
  <Default Extension="png" ContentType="image/png"/>
  <Default Extension="tmp"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3"/>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62" autoAdjust="0"/>
    <p:restoredTop sz="94660"/>
  </p:normalViewPr>
  <p:slideViewPr>
    <p:cSldViewPr>
      <p:cViewPr varScale="1">
        <p:scale>
          <a:sx n="65" d="100"/>
          <a:sy n="65" d="100"/>
        </p:scale>
        <p:origin x="-144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8ECDB554-1A72-4FBC-9076-438120C0F521}" type="datetimeFigureOut">
              <a:rPr lang="ru-RU" smtClean="0"/>
              <a:t>16.04.2020</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2B72BEAA-36D1-4A1F-9DE7-FC0908A2C0CB}"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ECDB554-1A72-4FBC-9076-438120C0F521}" type="datetimeFigureOut">
              <a:rPr lang="ru-RU" smtClean="0"/>
              <a:t>16.04.2020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B72BEAA-36D1-4A1F-9DE7-FC0908A2C0C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ECDB554-1A72-4FBC-9076-438120C0F521}" type="datetimeFigureOut">
              <a:rPr lang="ru-RU" smtClean="0"/>
              <a:t>16.04.2020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B72BEAA-36D1-4A1F-9DE7-FC0908A2C0C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ECDB554-1A72-4FBC-9076-438120C0F521}" type="datetimeFigureOut">
              <a:rPr lang="ru-RU" smtClean="0"/>
              <a:t>16.04.2020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B72BEAA-36D1-4A1F-9DE7-FC0908A2C0C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ECDB554-1A72-4FBC-9076-438120C0F521}" type="datetimeFigureOut">
              <a:rPr lang="ru-RU" smtClean="0"/>
              <a:t>16.04.2020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B72BEAA-36D1-4A1F-9DE7-FC0908A2C0CB}"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ECDB554-1A72-4FBC-9076-438120C0F521}" type="datetimeFigureOut">
              <a:rPr lang="ru-RU" smtClean="0"/>
              <a:t>16.04.2020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B72BEAA-36D1-4A1F-9DE7-FC0908A2C0C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ECDB554-1A72-4FBC-9076-438120C0F521}" type="datetimeFigureOut">
              <a:rPr lang="ru-RU" smtClean="0"/>
              <a:t>16.04.2020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B72BEAA-36D1-4A1F-9DE7-FC0908A2C0C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ECDB554-1A72-4FBC-9076-438120C0F521}" type="datetimeFigureOut">
              <a:rPr lang="ru-RU" smtClean="0"/>
              <a:t>16.04.2020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B72BEAA-36D1-4A1F-9DE7-FC0908A2C0C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8ECDB554-1A72-4FBC-9076-438120C0F521}" type="datetimeFigureOut">
              <a:rPr lang="ru-RU" smtClean="0"/>
              <a:t>16.04.2020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B72BEAA-36D1-4A1F-9DE7-FC0908A2C0CB}"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ECDB554-1A72-4FBC-9076-438120C0F521}" type="datetimeFigureOut">
              <a:rPr lang="ru-RU" smtClean="0"/>
              <a:t>16.04.2020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B72BEAA-36D1-4A1F-9DE7-FC0908A2C0C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8ECDB554-1A72-4FBC-9076-438120C0F521}" type="datetimeFigureOut">
              <a:rPr lang="ru-RU" smtClean="0"/>
              <a:t>16.04.2020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B72BEAA-36D1-4A1F-9DE7-FC0908A2C0CB}"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ECDB554-1A72-4FBC-9076-438120C0F521}" type="datetimeFigureOut">
              <a:rPr lang="ru-RU" smtClean="0"/>
              <a:t>16.04.2020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B72BEAA-36D1-4A1F-9DE7-FC0908A2C0CB}"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6.tm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6.tm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9.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pPr algn="ctr"/>
            <a:r>
              <a:rPr lang="ru-RU" sz="5400" dirty="0" smtClean="0">
                <a:latin typeface="Times New Roman" panose="02020603050405020304" pitchFamily="18" charset="0"/>
                <a:cs typeface="Times New Roman" panose="02020603050405020304" pitchFamily="18" charset="0"/>
              </a:rPr>
              <a:t>Древние образы в </a:t>
            </a:r>
            <a:br>
              <a:rPr lang="ru-RU" sz="5400" dirty="0" smtClean="0">
                <a:latin typeface="Times New Roman" panose="02020603050405020304" pitchFamily="18" charset="0"/>
                <a:cs typeface="Times New Roman" panose="02020603050405020304" pitchFamily="18" charset="0"/>
              </a:rPr>
            </a:br>
            <a:r>
              <a:rPr lang="ru-RU" sz="5400" dirty="0" smtClean="0">
                <a:latin typeface="Times New Roman" panose="02020603050405020304" pitchFamily="18" charset="0"/>
                <a:cs typeface="Times New Roman" panose="02020603050405020304" pitchFamily="18" charset="0"/>
              </a:rPr>
              <a:t>народных игрушках</a:t>
            </a:r>
            <a:endParaRPr lang="ru-RU" sz="5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033688"/>
            <a:ext cx="6264696" cy="420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808869"/>
      </p:ext>
    </p:extLst>
  </p:cSld>
  <p:clrMapOvr>
    <a:masterClrMapping/>
  </p:clrMapOvr>
  <p:transition spd="slow" advTm="8364">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Филимоновская</a:t>
            </a:r>
            <a:r>
              <a:rPr lang="ru-RU" sz="48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игрушка. </a:t>
            </a:r>
          </a:p>
        </p:txBody>
      </p:sp>
      <p:sp>
        <p:nvSpPr>
          <p:cNvPr id="3" name="Объект 2"/>
          <p:cNvSpPr>
            <a:spLocks noGrp="1"/>
          </p:cNvSpPr>
          <p:nvPr>
            <p:ph idx="1"/>
          </p:nvPr>
        </p:nvSpPr>
        <p:spPr/>
        <p:txBody>
          <a:bodyPr>
            <a:normAutofit/>
          </a:bodyPr>
          <a:lstStyle/>
          <a:p>
            <a:pPr marL="82296" indent="0" algn="ctr">
              <a:buNone/>
            </a:pPr>
            <a:r>
              <a:rPr lang="ru-RU" sz="2400" dirty="0">
                <a:solidFill>
                  <a:srgbClr val="212121"/>
                </a:solidFill>
                <a:latin typeface="Times New Roman" panose="02020603050405020304" pitchFamily="18" charset="0"/>
                <a:cs typeface="Times New Roman" panose="02020603050405020304" pitchFamily="18" charset="0"/>
              </a:rPr>
              <a:t>Основную массу изделий </a:t>
            </a:r>
            <a:r>
              <a:rPr lang="ru-RU" sz="2400" dirty="0" err="1">
                <a:solidFill>
                  <a:srgbClr val="212121"/>
                </a:solidFill>
                <a:latin typeface="Times New Roman" panose="02020603050405020304" pitchFamily="18" charset="0"/>
                <a:cs typeface="Times New Roman" panose="02020603050405020304" pitchFamily="18" charset="0"/>
              </a:rPr>
              <a:t>филимоновских</a:t>
            </a:r>
            <a:r>
              <a:rPr lang="ru-RU" sz="2400" dirty="0">
                <a:solidFill>
                  <a:srgbClr val="212121"/>
                </a:solidFill>
                <a:latin typeface="Times New Roman" panose="02020603050405020304" pitchFamily="18" charset="0"/>
                <a:cs typeface="Times New Roman" panose="02020603050405020304" pitchFamily="18" charset="0"/>
              </a:rPr>
              <a:t> мастериц составляют традиционные свистульки: барыни, всадники, коровы, </a:t>
            </a:r>
            <a:r>
              <a:rPr lang="ru-RU" sz="2400" dirty="0" smtClean="0">
                <a:solidFill>
                  <a:srgbClr val="212121"/>
                </a:solidFill>
                <a:latin typeface="Times New Roman" panose="02020603050405020304" pitchFamily="18" charset="0"/>
                <a:cs typeface="Times New Roman" panose="02020603050405020304" pitchFamily="18" charset="0"/>
              </a:rPr>
              <a:t>медведи, </a:t>
            </a:r>
            <a:r>
              <a:rPr lang="ru-RU" sz="2400" dirty="0">
                <a:solidFill>
                  <a:srgbClr val="212121"/>
                </a:solidFill>
                <a:latin typeface="Times New Roman" panose="02020603050405020304" pitchFamily="18" charset="0"/>
                <a:cs typeface="Times New Roman" panose="02020603050405020304" pitchFamily="18" charset="0"/>
              </a:rPr>
              <a:t>петухи и т. п</a:t>
            </a:r>
            <a:r>
              <a:rPr lang="ru-RU" sz="2400" dirty="0" smtClean="0">
                <a:solidFill>
                  <a:srgbClr val="212121"/>
                </a:solidFill>
                <a:latin typeface="Times New Roman" panose="02020603050405020304" pitchFamily="18" charset="0"/>
                <a:cs typeface="Times New Roman" panose="02020603050405020304" pitchFamily="18" charset="0"/>
              </a:rPr>
              <a:t>.</a:t>
            </a:r>
          </a:p>
          <a:p>
            <a:pPr marL="82296" indent="0" algn="ctr">
              <a:buNone/>
            </a:pP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2708920"/>
            <a:ext cx="4770530" cy="3816424"/>
          </a:xfrm>
          <a:prstGeom prst="rect">
            <a:avLst/>
          </a:prstGeom>
        </p:spPr>
      </p:pic>
    </p:spTree>
    <p:extLst>
      <p:ext uri="{BB962C8B-B14F-4D97-AF65-F5344CB8AC3E}">
        <p14:creationId xmlns:p14="http://schemas.microsoft.com/office/powerpoint/2010/main" val="3888470450"/>
      </p:ext>
    </p:extLst>
  </p:cSld>
  <p:clrMapOvr>
    <a:masterClrMapping/>
  </p:clrMapOvr>
  <p:transition spd="slow" advTm="5100">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74320"/>
            <a:ext cx="7602048" cy="1498496"/>
          </a:xfrm>
        </p:spPr>
        <p:txBody>
          <a:bodyPr>
            <a:noAutofit/>
          </a:bodyPr>
          <a:lstStyle/>
          <a:p>
            <a:pPr algn="ctr"/>
            <a:r>
              <a:rPr lang="ru-RU" sz="3200" dirty="0">
                <a:solidFill>
                  <a:srgbClr val="212121"/>
                </a:solidFill>
                <a:effectLst/>
                <a:latin typeface="Times New Roman" panose="02020603050405020304" pitchFamily="18" charset="0"/>
                <a:cs typeface="Times New Roman" panose="02020603050405020304" pitchFamily="18" charset="0"/>
              </a:rPr>
              <a:t>Изображения людей — монолитные, скупые на детали — близки древним примитивным фигуркам</a:t>
            </a:r>
            <a:endParaRPr lang="ru-RU" sz="32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1870793"/>
            <a:ext cx="4824536" cy="4824536"/>
          </a:xfrm>
          <a:prstGeom prst="rect">
            <a:avLst/>
          </a:prstGeom>
        </p:spPr>
      </p:pic>
    </p:spTree>
    <p:custDataLst>
      <p:tags r:id="rId1"/>
    </p:custDataLst>
    <p:extLst>
      <p:ext uri="{BB962C8B-B14F-4D97-AF65-F5344CB8AC3E}">
        <p14:creationId xmlns:p14="http://schemas.microsoft.com/office/powerpoint/2010/main" val="3990606106"/>
      </p:ext>
    </p:extLst>
  </p:cSld>
  <p:clrMapOvr>
    <a:masterClrMapping/>
  </p:clrMapOvr>
  <p:transition spd="slow" advTm="9631">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74320"/>
            <a:ext cx="7920880" cy="1786528"/>
          </a:xfrm>
        </p:spPr>
        <p:txBody>
          <a:bodyPr>
            <a:noAutofit/>
          </a:bodyPr>
          <a:lstStyle/>
          <a:p>
            <a:pPr algn="ctr"/>
            <a:r>
              <a:rPr lang="ru-RU" sz="2400" b="1" dirty="0" err="1">
                <a:solidFill>
                  <a:srgbClr val="212121"/>
                </a:solidFill>
                <a:effectLst/>
                <a:latin typeface="Times New Roman" panose="02020603050405020304" pitchFamily="18" charset="0"/>
                <a:cs typeface="Times New Roman" panose="02020603050405020304" pitchFamily="18" charset="0"/>
              </a:rPr>
              <a:t>Филимоновские</a:t>
            </a:r>
            <a:r>
              <a:rPr lang="ru-RU" sz="2400" b="1" dirty="0">
                <a:solidFill>
                  <a:srgbClr val="212121"/>
                </a:solidFill>
                <a:effectLst/>
                <a:latin typeface="Times New Roman" panose="02020603050405020304" pitchFamily="18" charset="0"/>
                <a:cs typeface="Times New Roman" panose="02020603050405020304" pitchFamily="18" charset="0"/>
              </a:rPr>
              <a:t> барышни и кавалеры одеты всегда нарядно и ярко, их шляпки украшены разноцветными полосками, а на вороте кофты, на юбке и штанах нанесён всё тот же бесхитростный орнамент.</a:t>
            </a:r>
            <a:endParaRPr lang="ru-RU" sz="24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7962" t="16560" r="5698" b="1505"/>
          <a:stretch/>
        </p:blipFill>
        <p:spPr>
          <a:xfrm>
            <a:off x="1619672" y="2060848"/>
            <a:ext cx="3101874" cy="4426270"/>
          </a:xfrm>
          <a:prstGeom prst="rect">
            <a:avLst/>
          </a:prstGeom>
        </p:spPr>
      </p:pic>
      <p:pic>
        <p:nvPicPr>
          <p:cNvPr id="4" name="Рисунок 3"/>
          <p:cNvPicPr>
            <a:picLocks noChangeAspect="1"/>
          </p:cNvPicPr>
          <p:nvPr/>
        </p:nvPicPr>
        <p:blipFill rotWithShape="1">
          <a:blip r:embed="rId4">
            <a:extLst>
              <a:ext uri="{28A0092B-C50C-407E-A947-70E740481C1C}">
                <a14:useLocalDpi xmlns:a14="http://schemas.microsoft.com/office/drawing/2010/main" val="0"/>
              </a:ext>
            </a:extLst>
          </a:blip>
          <a:srcRect l="15009" r="23035" b="3656"/>
          <a:stretch/>
        </p:blipFill>
        <p:spPr>
          <a:xfrm>
            <a:off x="5436096" y="1940689"/>
            <a:ext cx="1958618" cy="4546429"/>
          </a:xfrm>
          <a:prstGeom prst="rect">
            <a:avLst/>
          </a:prstGeom>
        </p:spPr>
      </p:pic>
    </p:spTree>
    <p:custDataLst>
      <p:tags r:id="rId1"/>
    </p:custDataLst>
    <p:extLst>
      <p:ext uri="{BB962C8B-B14F-4D97-AF65-F5344CB8AC3E}">
        <p14:creationId xmlns:p14="http://schemas.microsoft.com/office/powerpoint/2010/main" val="3573211896"/>
      </p:ext>
    </p:extLst>
  </p:cSld>
  <p:clrMapOvr>
    <a:masterClrMapping/>
  </p:clrMapOvr>
  <p:transition spd="slow" advTm="12638">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5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Каргопольская</a:t>
            </a:r>
            <a:r>
              <a:rPr lang="ru-RU" sz="5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игрушка.</a:t>
            </a:r>
            <a:r>
              <a:rPr lang="ru-RU" sz="4800" dirty="0">
                <a:solidFill>
                  <a:srgbClr val="212121"/>
                </a:solidFill>
                <a:effectLst/>
                <a:latin typeface="Times New Roman" panose="02020603050405020304" pitchFamily="18" charset="0"/>
                <a:cs typeface="Times New Roman" panose="02020603050405020304" pitchFamily="18" charset="0"/>
              </a:rPr>
              <a:t> </a:t>
            </a:r>
            <a:endParaRPr lang="ru-RU" sz="48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331640" y="1340768"/>
            <a:ext cx="7488832" cy="4401205"/>
          </a:xfrm>
          <a:prstGeom prst="rect">
            <a:avLst/>
          </a:prstGeom>
        </p:spPr>
        <p:txBody>
          <a:bodyPr wrap="square">
            <a:spAutoFit/>
          </a:bodyPr>
          <a:lstStyle/>
          <a:p>
            <a:r>
              <a:rPr lang="ru-RU" sz="2800" dirty="0" smtClean="0">
                <a:solidFill>
                  <a:srgbClr val="212121"/>
                </a:solidFill>
                <a:latin typeface="Times New Roman" panose="02020603050405020304" pitchFamily="18" charset="0"/>
                <a:cs typeface="Times New Roman" panose="02020603050405020304" pitchFamily="18" charset="0"/>
              </a:rPr>
              <a:t>Глиняные </a:t>
            </a:r>
            <a:r>
              <a:rPr lang="ru-RU" sz="2800" dirty="0" err="1">
                <a:solidFill>
                  <a:srgbClr val="212121"/>
                </a:solidFill>
                <a:latin typeface="Times New Roman" panose="02020603050405020304" pitchFamily="18" charset="0"/>
                <a:cs typeface="Times New Roman" panose="02020603050405020304" pitchFamily="18" charset="0"/>
              </a:rPr>
              <a:t>каргопольские</a:t>
            </a:r>
            <a:r>
              <a:rPr lang="ru-RU" sz="2800" dirty="0">
                <a:solidFill>
                  <a:srgbClr val="212121"/>
                </a:solidFill>
                <a:latin typeface="Times New Roman" panose="02020603050405020304" pitchFamily="18" charset="0"/>
                <a:cs typeface="Times New Roman" panose="02020603050405020304" pitchFamily="18" charset="0"/>
              </a:rPr>
              <a:t> игрушки представляют собой фигурки в виде собак, медведей, сказочных героев, приземистых мужиков с бородами-лопатами, баб с новорожденными малышами, птиц и других живых существ. Несмотря на такое широкое разнообразие форм, старинная </a:t>
            </a:r>
            <a:r>
              <a:rPr lang="ru-RU" sz="2800" dirty="0" err="1">
                <a:solidFill>
                  <a:srgbClr val="212121"/>
                </a:solidFill>
                <a:latin typeface="Times New Roman" panose="02020603050405020304" pitchFamily="18" charset="0"/>
                <a:cs typeface="Times New Roman" panose="02020603050405020304" pitchFamily="18" charset="0"/>
              </a:rPr>
              <a:t>каргопольская</a:t>
            </a:r>
            <a:r>
              <a:rPr lang="ru-RU" sz="2800" dirty="0">
                <a:solidFill>
                  <a:srgbClr val="212121"/>
                </a:solidFill>
                <a:latin typeface="Times New Roman" panose="02020603050405020304" pitchFamily="18" charset="0"/>
                <a:cs typeface="Times New Roman" panose="02020603050405020304" pitchFamily="18" charset="0"/>
              </a:rPr>
              <a:t> глиняная игрушка не обладала яркой расцветкой, ведь в качестве красок использовали мел, сажу и цветную глину.</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633809"/>
      </p:ext>
    </p:extLst>
  </p:cSld>
  <p:clrMapOvr>
    <a:masterClrMapping/>
  </p:clrMapOvr>
  <p:transition spd="slow" advTm="10162">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498496"/>
          </a:xfrm>
        </p:spPr>
        <p:txBody>
          <a:bodyPr>
            <a:noAutofit/>
          </a:bodyPr>
          <a:lstStyle/>
          <a:p>
            <a:r>
              <a:rPr lang="ru-RU" sz="2400" dirty="0">
                <a:solidFill>
                  <a:srgbClr val="212121"/>
                </a:solidFill>
                <a:effectLst/>
                <a:latin typeface="Times New Roman" panose="02020603050405020304" pitchFamily="18" charset="0"/>
                <a:cs typeface="Times New Roman" panose="02020603050405020304" pitchFamily="18" charset="0"/>
              </a:rPr>
              <a:t>Излюбленными персонажами </a:t>
            </a:r>
            <a:r>
              <a:rPr lang="ru-RU" sz="2400" dirty="0" err="1">
                <a:solidFill>
                  <a:srgbClr val="212121"/>
                </a:solidFill>
                <a:effectLst/>
                <a:latin typeface="Times New Roman" panose="02020603050405020304" pitchFamily="18" charset="0"/>
                <a:cs typeface="Times New Roman" panose="02020603050405020304" pitchFamily="18" charset="0"/>
              </a:rPr>
              <a:t>каргопольчан</a:t>
            </a:r>
            <a:r>
              <a:rPr lang="ru-RU" sz="2400" dirty="0">
                <a:solidFill>
                  <a:srgbClr val="212121"/>
                </a:solidFill>
                <a:effectLst/>
                <a:latin typeface="Times New Roman" panose="02020603050405020304" pitchFamily="18" charset="0"/>
                <a:cs typeface="Times New Roman" panose="02020603050405020304" pitchFamily="18" charset="0"/>
              </a:rPr>
              <a:t> стали </a:t>
            </a:r>
            <a:r>
              <a:rPr lang="ru-RU" sz="2400" dirty="0" err="1">
                <a:solidFill>
                  <a:srgbClr val="212121"/>
                </a:solidFill>
                <a:effectLst/>
                <a:latin typeface="Times New Roman" panose="02020603050405020304" pitchFamily="18" charset="0"/>
                <a:cs typeface="Times New Roman" panose="02020603050405020304" pitchFamily="18" charset="0"/>
              </a:rPr>
              <a:t>Полкан</a:t>
            </a:r>
            <a:r>
              <a:rPr lang="ru-RU" sz="2400" dirty="0">
                <a:solidFill>
                  <a:srgbClr val="212121"/>
                </a:solidFill>
                <a:effectLst/>
                <a:latin typeface="Times New Roman" panose="02020603050405020304" pitchFamily="18" charset="0"/>
                <a:cs typeface="Times New Roman" panose="02020603050405020304" pitchFamily="18" charset="0"/>
              </a:rPr>
              <a:t> (человек с телом коня), </a:t>
            </a:r>
            <a:r>
              <a:rPr lang="ru-RU" sz="2400" dirty="0" err="1">
                <a:solidFill>
                  <a:srgbClr val="212121"/>
                </a:solidFill>
                <a:effectLst/>
                <a:latin typeface="Times New Roman" panose="02020603050405020304" pitchFamily="18" charset="0"/>
                <a:cs typeface="Times New Roman" panose="02020603050405020304" pitchFamily="18" charset="0"/>
              </a:rPr>
              <a:t>Берегиня</a:t>
            </a:r>
            <a:r>
              <a:rPr lang="ru-RU" sz="2400" dirty="0">
                <a:solidFill>
                  <a:srgbClr val="212121"/>
                </a:solidFill>
                <a:effectLst/>
                <a:latin typeface="Times New Roman" panose="02020603050405020304" pitchFamily="18" charset="0"/>
                <a:cs typeface="Times New Roman" panose="02020603050405020304" pitchFamily="18" charset="0"/>
              </a:rPr>
              <a:t> (женщина с голубями в руках) и фигурки животных, таких как медведь, конь, козлик и т.п.</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8388" t="5627" r="3387"/>
          <a:stretch/>
        </p:blipFill>
        <p:spPr>
          <a:xfrm>
            <a:off x="1558068" y="1782801"/>
            <a:ext cx="6926580" cy="4941901"/>
          </a:xfrm>
          <a:prstGeom prst="rect">
            <a:avLst/>
          </a:prstGeom>
        </p:spPr>
      </p:pic>
    </p:spTree>
    <p:custDataLst>
      <p:tags r:id="rId1"/>
    </p:custDataLst>
    <p:extLst>
      <p:ext uri="{BB962C8B-B14F-4D97-AF65-F5344CB8AC3E}">
        <p14:creationId xmlns:p14="http://schemas.microsoft.com/office/powerpoint/2010/main" val="3350235110"/>
      </p:ext>
    </p:extLst>
  </p:cSld>
  <p:clrMapOvr>
    <a:masterClrMapping/>
  </p:clrMapOvr>
  <p:transition spd="slow" advTm="15205">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000" dirty="0" err="1">
                <a:solidFill>
                  <a:srgbClr val="2121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Абашевская</a:t>
            </a:r>
            <a:r>
              <a:rPr lang="ru-RU" sz="6000" dirty="0">
                <a:solidFill>
                  <a:srgbClr val="2121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игрушка.</a:t>
            </a:r>
            <a:r>
              <a:rPr lang="ru-RU" dirty="0">
                <a:solidFill>
                  <a:srgbClr val="212121"/>
                </a:solidFill>
                <a:effectLst/>
                <a:latin typeface="PT Sans Regular"/>
              </a:rPr>
              <a:t> </a:t>
            </a:r>
            <a:endParaRPr lang="ru-RU" dirty="0"/>
          </a:p>
        </p:txBody>
      </p:sp>
      <p:sp>
        <p:nvSpPr>
          <p:cNvPr id="3" name="Прямоугольник 2"/>
          <p:cNvSpPr/>
          <p:nvPr/>
        </p:nvSpPr>
        <p:spPr>
          <a:xfrm>
            <a:off x="1259632" y="1340768"/>
            <a:ext cx="7704856" cy="1200329"/>
          </a:xfrm>
          <a:prstGeom prst="rect">
            <a:avLst/>
          </a:prstGeom>
        </p:spPr>
        <p:txBody>
          <a:bodyPr wrap="square">
            <a:spAutoFit/>
          </a:bodyPr>
          <a:lstStyle/>
          <a:p>
            <a:pPr algn="ctr"/>
            <a:r>
              <a:rPr lang="ru-RU" sz="2400" dirty="0" err="1" smtClean="0">
                <a:solidFill>
                  <a:srgbClr val="212121"/>
                </a:solidFill>
                <a:latin typeface="Times New Roman" panose="02020603050405020304" pitchFamily="18" charset="0"/>
                <a:cs typeface="Times New Roman" panose="02020603050405020304" pitchFamily="18" charset="0"/>
              </a:rPr>
              <a:t>Абашевская</a:t>
            </a:r>
            <a:r>
              <a:rPr lang="ru-RU" sz="2400" dirty="0" smtClean="0">
                <a:solidFill>
                  <a:srgbClr val="212121"/>
                </a:solidFill>
                <a:latin typeface="Times New Roman" panose="02020603050405020304" pitchFamily="18" charset="0"/>
                <a:cs typeface="Times New Roman" panose="02020603050405020304" pitchFamily="18" charset="0"/>
              </a:rPr>
              <a:t> </a:t>
            </a:r>
            <a:r>
              <a:rPr lang="ru-RU" sz="2400" dirty="0">
                <a:solidFill>
                  <a:srgbClr val="212121"/>
                </a:solidFill>
                <a:latin typeface="Times New Roman" panose="02020603050405020304" pitchFamily="18" charset="0"/>
                <a:cs typeface="Times New Roman" panose="02020603050405020304" pitchFamily="18" charset="0"/>
              </a:rPr>
              <a:t>игрушка — свистульки, изображающие животных, нередко принимающих </a:t>
            </a:r>
            <a:r>
              <a:rPr lang="ru-RU" sz="2400" dirty="0" smtClean="0">
                <a:solidFill>
                  <a:srgbClr val="212121"/>
                </a:solidFill>
                <a:latin typeface="Times New Roman" panose="02020603050405020304" pitchFamily="18" charset="0"/>
                <a:cs typeface="Times New Roman" panose="02020603050405020304" pitchFamily="18" charset="0"/>
              </a:rPr>
              <a:t>фантасмагорический</a:t>
            </a:r>
            <a:r>
              <a:rPr lang="ru-RU" sz="2400" dirty="0">
                <a:solidFill>
                  <a:srgbClr val="212121"/>
                </a:solidFill>
                <a:latin typeface="Times New Roman" panose="02020603050405020304" pitchFamily="18" charset="0"/>
                <a:cs typeface="Times New Roman" panose="02020603050405020304" pitchFamily="18" charset="0"/>
              </a:rPr>
              <a:t> </a:t>
            </a:r>
            <a:endParaRPr lang="ru-RU" sz="2400" dirty="0" smtClean="0">
              <a:solidFill>
                <a:srgbClr val="212121"/>
              </a:solidFill>
              <a:latin typeface="Times New Roman" panose="02020603050405020304" pitchFamily="18" charset="0"/>
              <a:cs typeface="Times New Roman" panose="02020603050405020304" pitchFamily="18" charset="0"/>
            </a:endParaRPr>
          </a:p>
          <a:p>
            <a:pPr algn="ctr"/>
            <a:r>
              <a:rPr lang="ru-RU" sz="2400" dirty="0" smtClean="0">
                <a:solidFill>
                  <a:srgbClr val="212121"/>
                </a:solidFill>
                <a:latin typeface="Times New Roman" panose="02020603050405020304" pitchFamily="18" charset="0"/>
                <a:cs typeface="Times New Roman" panose="02020603050405020304" pitchFamily="18" charset="0"/>
              </a:rPr>
              <a:t>сказочный </a:t>
            </a:r>
            <a:r>
              <a:rPr lang="ru-RU" sz="2400" dirty="0">
                <a:solidFill>
                  <a:srgbClr val="212121"/>
                </a:solidFill>
                <a:latin typeface="Times New Roman" panose="02020603050405020304" pitchFamily="18" charset="0"/>
                <a:cs typeface="Times New Roman" panose="02020603050405020304" pitchFamily="18" charset="0"/>
              </a:rPr>
              <a:t>облик.</a:t>
            </a:r>
            <a:endParaRPr lang="ru-RU" sz="2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b="4615"/>
          <a:stretch/>
        </p:blipFill>
        <p:spPr>
          <a:xfrm>
            <a:off x="1936075" y="2541097"/>
            <a:ext cx="6351970" cy="4183206"/>
          </a:xfrm>
          <a:prstGeom prst="rect">
            <a:avLst/>
          </a:prstGeom>
        </p:spPr>
      </p:pic>
    </p:spTree>
    <p:extLst>
      <p:ext uri="{BB962C8B-B14F-4D97-AF65-F5344CB8AC3E}">
        <p14:creationId xmlns:p14="http://schemas.microsoft.com/office/powerpoint/2010/main" val="298080012"/>
      </p:ext>
    </p:extLst>
  </p:cSld>
  <p:clrMapOvr>
    <a:masterClrMapping/>
  </p:clrMapOvr>
  <p:transition spd="slow" advTm="5468">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695" y="2313743"/>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547664" y="332656"/>
            <a:ext cx="7272808" cy="1569660"/>
          </a:xfrm>
          <a:prstGeom prst="rect">
            <a:avLst/>
          </a:prstGeom>
        </p:spPr>
        <p:txBody>
          <a:bodyPr wrap="square">
            <a:spAutoFit/>
          </a:bodyPr>
          <a:lstStyle/>
          <a:p>
            <a:r>
              <a:rPr lang="ru-RU" sz="3200" dirty="0">
                <a:solidFill>
                  <a:srgbClr val="212121"/>
                </a:solidFill>
                <a:latin typeface="Times New Roman" panose="02020603050405020304" pitchFamily="18" charset="0"/>
                <a:cs typeface="Times New Roman" panose="02020603050405020304" pitchFamily="18" charset="0"/>
              </a:rPr>
              <a:t>Фигурки имеют удлинённое туловище с короткими, широко расставленными ногами и длинной изящной шеей.</a:t>
            </a:r>
            <a:endParaRPr lang="ru-RU" sz="32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85710400"/>
      </p:ext>
    </p:extLst>
  </p:cSld>
  <p:clrMapOvr>
    <a:masterClrMapping/>
  </p:clrMapOvr>
  <p:transition spd="slow" advTm="10949">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2146568"/>
          </a:xfrm>
        </p:spPr>
        <p:txBody>
          <a:bodyPr>
            <a:noAutofit/>
          </a:bodyPr>
          <a:lstStyle/>
          <a:p>
            <a:r>
              <a:rPr lang="ru-RU" sz="2800" dirty="0">
                <a:solidFill>
                  <a:srgbClr val="212121"/>
                </a:solidFill>
                <a:effectLst/>
                <a:latin typeface="Times New Roman" panose="02020603050405020304" pitchFamily="18" charset="0"/>
                <a:cs typeface="Times New Roman" panose="02020603050405020304" pitchFamily="18" charset="0"/>
              </a:rPr>
              <a:t>Свистульки раскрашены яркими эмалевыми красками — синими, зелёными, красными, в самых неожиданных сочетаниях. Отдельные детали, например, рога, могут быть расписаны серебром или золотом.</a:t>
            </a:r>
            <a:endParaRPr lang="ru-RU" sz="28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1817" r="8697"/>
          <a:stretch/>
        </p:blipFill>
        <p:spPr>
          <a:xfrm>
            <a:off x="2483768" y="2478586"/>
            <a:ext cx="5019673" cy="4207121"/>
          </a:xfrm>
          <a:prstGeom prst="rect">
            <a:avLst/>
          </a:prstGeom>
        </p:spPr>
      </p:pic>
    </p:spTree>
    <p:custDataLst>
      <p:tags r:id="rId1"/>
    </p:custDataLst>
    <p:extLst>
      <p:ext uri="{BB962C8B-B14F-4D97-AF65-F5344CB8AC3E}">
        <p14:creationId xmlns:p14="http://schemas.microsoft.com/office/powerpoint/2010/main" val="3039345063"/>
      </p:ext>
    </p:extLst>
  </p:cSld>
  <p:clrMapOvr>
    <a:masterClrMapping/>
  </p:clrMapOvr>
  <p:transition spd="slow" advTm="13499">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latin typeface="Times New Roman" panose="02020603050405020304" pitchFamily="18" charset="0"/>
                <a:cs typeface="Times New Roman" panose="02020603050405020304" pitchFamily="18" charset="0"/>
              </a:rPr>
              <a:t>Богородская игрушка.</a:t>
            </a:r>
            <a:endParaRPr lang="ru-RU" sz="6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619672" y="1582341"/>
            <a:ext cx="6984776" cy="3970318"/>
          </a:xfrm>
          <a:prstGeom prst="rect">
            <a:avLst/>
          </a:prstGeom>
        </p:spPr>
        <p:txBody>
          <a:bodyPr wrap="square">
            <a:spAutoFit/>
          </a:bodyPr>
          <a:lstStyle/>
          <a:p>
            <a:r>
              <a:rPr lang="ru-RU" sz="2800" dirty="0">
                <a:solidFill>
                  <a:srgbClr val="000000"/>
                </a:solidFill>
                <a:latin typeface="Times New Roman" panose="02020603050405020304" pitchFamily="18" charset="0"/>
                <a:cs typeface="Times New Roman" panose="02020603050405020304" pitchFamily="18" charset="0"/>
              </a:rPr>
              <a:t>Богородская игрушка – это один из видов русских народных промыслов, основанный на изготовлении резных фигурок из дерева. Как правило, для этого вида резьбы используется мягкая древесина, характерная для липы, ольхи и некоторых других пород. Сделать такую игрушку для своего ребёнка несложно: главное – уметь выполнять тонкую работу и запастись </a:t>
            </a:r>
            <a:r>
              <a:rPr lang="ru-RU" sz="2800" dirty="0" smtClean="0">
                <a:solidFill>
                  <a:srgbClr val="000000"/>
                </a:solidFill>
                <a:latin typeface="Times New Roman" panose="02020603050405020304" pitchFamily="18" charset="0"/>
                <a:cs typeface="Times New Roman" panose="02020603050405020304" pitchFamily="18" charset="0"/>
              </a:rPr>
              <a:t>терпением.</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2291075"/>
      </p:ext>
    </p:extLst>
  </p:cSld>
  <p:clrMapOvr>
    <a:masterClrMapping/>
  </p:clrMapOvr>
  <p:transition spd="slow" advTm="7861">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76672"/>
            <a:ext cx="3548081" cy="3024336"/>
          </a:xfrm>
          <a:prstGeom prst="rect">
            <a:avLst/>
          </a:prstGeom>
        </p:spPr>
      </p:pic>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l="6957" t="6043" r="8797" b="4381"/>
          <a:stretch/>
        </p:blipFill>
        <p:spPr>
          <a:xfrm>
            <a:off x="5148064" y="260648"/>
            <a:ext cx="3835383" cy="3058597"/>
          </a:xfrm>
          <a:prstGeom prst="rect">
            <a:avLst/>
          </a:prstGeom>
        </p:spPr>
      </p:pic>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l="3800" t="6951" r="2258" b="13979"/>
          <a:stretch/>
        </p:blipFill>
        <p:spPr>
          <a:xfrm>
            <a:off x="5133241" y="3501008"/>
            <a:ext cx="3850206" cy="3240740"/>
          </a:xfrm>
          <a:prstGeom prst="rect">
            <a:avLst/>
          </a:prstGeom>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648" y="3372017"/>
            <a:ext cx="3635036" cy="3311634"/>
          </a:xfrm>
          <a:prstGeom prst="rect">
            <a:avLst/>
          </a:prstGeom>
        </p:spPr>
      </p:pic>
    </p:spTree>
    <p:custDataLst>
      <p:tags r:id="rId1"/>
    </p:custDataLst>
    <p:extLst>
      <p:ext uri="{BB962C8B-B14F-4D97-AF65-F5344CB8AC3E}">
        <p14:creationId xmlns:p14="http://schemas.microsoft.com/office/powerpoint/2010/main" val="2857778119"/>
      </p:ext>
    </p:extLst>
  </p:cSld>
  <p:clrMapOvr>
    <a:masterClrMapping/>
  </p:clrMapOvr>
  <p:transition spd="slow" advTm="1238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7776864" cy="1800200"/>
          </a:xfrm>
        </p:spPr>
        <p:txBody>
          <a:bodyPr>
            <a:noAutofit/>
          </a:bodyPr>
          <a:lstStyle/>
          <a:p>
            <a:r>
              <a:rPr lang="ru-RU" sz="2000" dirty="0">
                <a:solidFill>
                  <a:srgbClr val="212121"/>
                </a:solidFill>
                <a:effectLst/>
                <a:latin typeface="Times New Roman" panose="02020603050405020304" pitchFamily="18" charset="0"/>
                <a:cs typeface="Times New Roman" panose="02020603050405020304" pitchFamily="18" charset="0"/>
              </a:rPr>
              <a:t>История народной игрушки уходит корнями в глубокую древность. Это самая ранняя форма художественного творчества народа, населявшего Россию, которая на протяжении многих веков видоизменялась, сочетая в себе колорит и многогранность культуры нашего народа. </a:t>
            </a:r>
            <a:endParaRPr lang="ru-RU" sz="20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123728" y="1988840"/>
            <a:ext cx="5904656" cy="4428492"/>
          </a:xfrm>
        </p:spPr>
      </p:pic>
    </p:spTree>
    <p:custDataLst>
      <p:tags r:id="rId1"/>
    </p:custDataLst>
    <p:extLst>
      <p:ext uri="{BB962C8B-B14F-4D97-AF65-F5344CB8AC3E}">
        <p14:creationId xmlns:p14="http://schemas.microsoft.com/office/powerpoint/2010/main" val="3509228633"/>
      </p:ext>
    </p:extLst>
  </p:cSld>
  <p:clrMapOvr>
    <a:masterClrMapping/>
  </p:clrMapOvr>
  <p:transition spd="slow" advTm="15974">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t="-1" b="3225"/>
          <a:stretch/>
        </p:blipFill>
        <p:spPr>
          <a:xfrm>
            <a:off x="1198886" y="3321377"/>
            <a:ext cx="3497188" cy="3384376"/>
          </a:xfrm>
          <a:prstGeom prst="rect">
            <a:avLst/>
          </a:prstGeom>
        </p:spPr>
      </p:pic>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l="12988" t="14408" r="11613"/>
          <a:stretch/>
        </p:blipFill>
        <p:spPr>
          <a:xfrm>
            <a:off x="4788024" y="3314393"/>
            <a:ext cx="3983350" cy="3391360"/>
          </a:xfrm>
          <a:prstGeom prst="rect">
            <a:avLst/>
          </a:prstGeom>
        </p:spPr>
      </p:pic>
      <p:sp>
        <p:nvSpPr>
          <p:cNvPr id="4" name="Прямоугольник 3"/>
          <p:cNvSpPr/>
          <p:nvPr/>
        </p:nvSpPr>
        <p:spPr>
          <a:xfrm>
            <a:off x="1198887" y="116632"/>
            <a:ext cx="7765602" cy="2677656"/>
          </a:xfrm>
          <a:prstGeom prst="rect">
            <a:avLst/>
          </a:prstGeom>
        </p:spPr>
        <p:txBody>
          <a:bodyPr wrap="square">
            <a:spAutoFit/>
          </a:bodyPr>
          <a:lstStyle/>
          <a:p>
            <a:pPr algn="ctr"/>
            <a:r>
              <a:rPr lang="ru-RU" sz="2400" dirty="0">
                <a:solidFill>
                  <a:srgbClr val="383838"/>
                </a:solidFill>
                <a:latin typeface="Times New Roman" panose="02020603050405020304" pitchFamily="18" charset="0"/>
                <a:cs typeface="Times New Roman" panose="02020603050405020304" pitchFamily="18" charset="0"/>
              </a:rPr>
              <a:t>Богородская игрушка – деревянная зверушка. </a:t>
            </a:r>
            <a:endParaRPr lang="ru-RU" sz="2400" dirty="0" smtClean="0">
              <a:solidFill>
                <a:srgbClr val="383838"/>
              </a:solidFill>
              <a:latin typeface="Times New Roman" panose="02020603050405020304" pitchFamily="18" charset="0"/>
              <a:cs typeface="Times New Roman" panose="02020603050405020304" pitchFamily="18" charset="0"/>
            </a:endParaRPr>
          </a:p>
          <a:p>
            <a:pPr algn="ctr"/>
            <a:r>
              <a:rPr lang="ru-RU" sz="2400" dirty="0" smtClean="0">
                <a:solidFill>
                  <a:srgbClr val="383838"/>
                </a:solidFill>
                <a:latin typeface="Times New Roman" panose="02020603050405020304" pitchFamily="18" charset="0"/>
                <a:cs typeface="Times New Roman" panose="02020603050405020304" pitchFamily="18" charset="0"/>
              </a:rPr>
              <a:t>Мишка</a:t>
            </a:r>
            <a:r>
              <a:rPr lang="ru-RU" sz="2400" dirty="0">
                <a:solidFill>
                  <a:srgbClr val="383838"/>
                </a:solidFill>
                <a:latin typeface="Times New Roman" panose="02020603050405020304" pitchFamily="18" charset="0"/>
                <a:cs typeface="Times New Roman" panose="02020603050405020304" pitchFamily="18" charset="0"/>
              </a:rPr>
              <a:t>, зайка, петушок – полюбуйся-ка, дружок! </a:t>
            </a:r>
            <a:endParaRPr lang="ru-RU" sz="2400" dirty="0" smtClean="0">
              <a:solidFill>
                <a:srgbClr val="383838"/>
              </a:solidFill>
              <a:latin typeface="Times New Roman" panose="02020603050405020304" pitchFamily="18" charset="0"/>
              <a:cs typeface="Times New Roman" panose="02020603050405020304" pitchFamily="18" charset="0"/>
            </a:endParaRPr>
          </a:p>
          <a:p>
            <a:pPr algn="ctr"/>
            <a:r>
              <a:rPr lang="ru-RU" sz="2400" dirty="0" smtClean="0">
                <a:solidFill>
                  <a:srgbClr val="383838"/>
                </a:solidFill>
                <a:latin typeface="Times New Roman" panose="02020603050405020304" pitchFamily="18" charset="0"/>
                <a:cs typeface="Times New Roman" panose="02020603050405020304" pitchFamily="18" charset="0"/>
              </a:rPr>
              <a:t>Мастера </a:t>
            </a:r>
            <a:r>
              <a:rPr lang="ru-RU" sz="2400" dirty="0">
                <a:solidFill>
                  <a:srgbClr val="383838"/>
                </a:solidFill>
                <a:latin typeface="Times New Roman" panose="02020603050405020304" pitchFamily="18" charset="0"/>
                <a:cs typeface="Times New Roman" panose="02020603050405020304" pitchFamily="18" charset="0"/>
              </a:rPr>
              <a:t>взялись за дело –  вырежут из липы белой или мишку-кузнеца, или в пляске удальца</a:t>
            </a:r>
            <a:r>
              <a:rPr lang="ru-RU" sz="2400" dirty="0" smtClean="0">
                <a:solidFill>
                  <a:srgbClr val="383838"/>
                </a:solidFill>
                <a:latin typeface="Times New Roman" panose="02020603050405020304" pitchFamily="18" charset="0"/>
                <a:cs typeface="Times New Roman" panose="02020603050405020304" pitchFamily="18" charset="0"/>
              </a:rPr>
              <a:t>!</a:t>
            </a:r>
          </a:p>
          <a:p>
            <a:pPr algn="ctr"/>
            <a:r>
              <a:rPr lang="ru-RU" sz="2400" dirty="0" smtClean="0">
                <a:solidFill>
                  <a:srgbClr val="383838"/>
                </a:solidFill>
                <a:latin typeface="Times New Roman" panose="02020603050405020304" pitchFamily="18" charset="0"/>
                <a:cs typeface="Times New Roman" panose="02020603050405020304" pitchFamily="18" charset="0"/>
              </a:rPr>
              <a:t>Под </a:t>
            </a:r>
            <a:r>
              <a:rPr lang="ru-RU" sz="2400" dirty="0">
                <a:solidFill>
                  <a:srgbClr val="383838"/>
                </a:solidFill>
                <a:latin typeface="Times New Roman" panose="02020603050405020304" pitchFamily="18" charset="0"/>
                <a:cs typeface="Times New Roman" panose="02020603050405020304" pitchFamily="18" charset="0"/>
              </a:rPr>
              <a:t>ноги ложится стружка. </a:t>
            </a:r>
            <a:endParaRPr lang="ru-RU" sz="2400" dirty="0" smtClean="0">
              <a:solidFill>
                <a:srgbClr val="383838"/>
              </a:solidFill>
              <a:latin typeface="Times New Roman" panose="02020603050405020304" pitchFamily="18" charset="0"/>
              <a:cs typeface="Times New Roman" panose="02020603050405020304" pitchFamily="18" charset="0"/>
            </a:endParaRPr>
          </a:p>
          <a:p>
            <a:pPr algn="ctr"/>
            <a:r>
              <a:rPr lang="ru-RU" sz="2400" dirty="0" smtClean="0">
                <a:solidFill>
                  <a:srgbClr val="383838"/>
                </a:solidFill>
                <a:latin typeface="Times New Roman" panose="02020603050405020304" pitchFamily="18" charset="0"/>
                <a:cs typeface="Times New Roman" panose="02020603050405020304" pitchFamily="18" charset="0"/>
              </a:rPr>
              <a:t>Вот </a:t>
            </a:r>
            <a:r>
              <a:rPr lang="ru-RU" sz="2400" dirty="0">
                <a:solidFill>
                  <a:srgbClr val="383838"/>
                </a:solidFill>
                <a:latin typeface="Times New Roman" panose="02020603050405020304" pitchFamily="18" charset="0"/>
                <a:cs typeface="Times New Roman" panose="02020603050405020304" pitchFamily="18" charset="0"/>
              </a:rPr>
              <a:t>и курочки-подружки весело зерно клюют – с ними радость и уют. </a:t>
            </a:r>
            <a:endParaRPr lang="ru-RU"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15721451"/>
      </p:ext>
    </p:extLst>
  </p:cSld>
  <p:clrMapOvr>
    <a:masterClrMapping/>
  </p:clrMapOvr>
  <p:transition spd="slow" advTm="1635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solidFill>
                  <a:schemeClr val="bg2">
                    <a:lumMod val="25000"/>
                  </a:schemeClr>
                </a:solidFill>
                <a:effectLst>
                  <a:outerShdw blurRad="38100" dist="38100" dir="2700000" algn="tl">
                    <a:srgbClr val="000000">
                      <a:alpha val="43137"/>
                    </a:srgbClr>
                  </a:outerShdw>
                </a:effectLst>
                <a:latin typeface="Times New Roman"/>
              </a:rPr>
              <a:t>Народная игрушка – </a:t>
            </a:r>
            <a:r>
              <a:rPr lang="ru-RU" dirty="0" smtClean="0">
                <a:solidFill>
                  <a:schemeClr val="bg2">
                    <a:lumMod val="25000"/>
                  </a:schemeClr>
                </a:solidFill>
                <a:effectLst>
                  <a:outerShdw blurRad="38100" dist="38100" dir="2700000" algn="tl">
                    <a:srgbClr val="000000">
                      <a:alpha val="43137"/>
                    </a:srgbClr>
                  </a:outerShdw>
                </a:effectLst>
                <a:latin typeface="Times New Roman"/>
              </a:rPr>
              <a:t>матрёшка.</a:t>
            </a:r>
            <a:endParaRPr lang="ru-RU" dirty="0">
              <a:solidFill>
                <a:schemeClr val="bg2">
                  <a:lumMod val="25000"/>
                </a:schemeClr>
              </a:solidFill>
              <a:effectLst>
                <a:outerShdw blurRad="38100" dist="38100" dir="2700000" algn="tl">
                  <a:srgbClr val="000000">
                    <a:alpha val="43137"/>
                  </a:srgbClr>
                </a:outerShdw>
              </a:effectLst>
            </a:endParaRPr>
          </a:p>
        </p:txBody>
      </p:sp>
      <p:sp>
        <p:nvSpPr>
          <p:cNvPr id="3" name="Прямоугольник 2"/>
          <p:cNvSpPr/>
          <p:nvPr/>
        </p:nvSpPr>
        <p:spPr>
          <a:xfrm>
            <a:off x="1403648" y="1484784"/>
            <a:ext cx="7416824" cy="4524315"/>
          </a:xfrm>
          <a:prstGeom prst="rect">
            <a:avLst/>
          </a:prstGeom>
        </p:spPr>
        <p:txBody>
          <a:bodyPr wrap="square">
            <a:spAutoFit/>
          </a:bodyPr>
          <a:lstStyle/>
          <a:p>
            <a:r>
              <a:rPr lang="ru-RU" sz="3200" dirty="0">
                <a:solidFill>
                  <a:srgbClr val="000000"/>
                </a:solidFill>
                <a:latin typeface="Times New Roman" panose="02020603050405020304" pitchFamily="18" charset="0"/>
                <a:cs typeface="Times New Roman" panose="02020603050405020304" pitchFamily="18" charset="0"/>
              </a:rPr>
              <a:t>Русская матрёшка – один из самых известных символов России. Это игрушка, популярность которой шагнула далеко за пределы самого государства. Родиной русской матрёшки является Сергиев Посад. Именно там впервые была изобретена деревянная барышня, из которой при раскрытии появлялись подобные игрушки разного размера.</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804808"/>
      </p:ext>
    </p:extLst>
  </p:cSld>
  <p:clrMapOvr>
    <a:masterClrMapping/>
  </p:clrMapOvr>
  <p:transition spd="slow" advTm="10320">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5400" dirty="0" smtClean="0">
                <a:latin typeface="Times New Roman" panose="02020603050405020304" pitchFamily="18" charset="0"/>
                <a:cs typeface="Times New Roman" panose="02020603050405020304" pitchFamily="18" charset="0"/>
              </a:rPr>
              <a:t>Такие разные матрешки.</a:t>
            </a:r>
            <a:endParaRPr lang="ru-RU" sz="5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408171"/>
            <a:ext cx="6572250" cy="4924425"/>
          </a:xfrm>
          <a:prstGeom prst="rect">
            <a:avLst/>
          </a:prstGeom>
        </p:spPr>
      </p:pic>
    </p:spTree>
    <p:custDataLst>
      <p:tags r:id="rId1"/>
    </p:custDataLst>
    <p:extLst>
      <p:ext uri="{BB962C8B-B14F-4D97-AF65-F5344CB8AC3E}">
        <p14:creationId xmlns:p14="http://schemas.microsoft.com/office/powerpoint/2010/main" val="1454916401"/>
      </p:ext>
    </p:extLst>
  </p:cSld>
  <p:clrMapOvr>
    <a:masterClrMapping/>
  </p:clrMapOvr>
  <p:transition spd="slow" advTm="7214">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332656"/>
            <a:ext cx="6408712" cy="5184576"/>
          </a:xfrm>
          <a:prstGeom prst="rect">
            <a:avLst/>
          </a:prstGeom>
        </p:spPr>
      </p:pic>
      <p:sp>
        <p:nvSpPr>
          <p:cNvPr id="4" name="TextBox 3"/>
          <p:cNvSpPr txBox="1"/>
          <p:nvPr/>
        </p:nvSpPr>
        <p:spPr>
          <a:xfrm>
            <a:off x="2361467" y="5788461"/>
            <a:ext cx="5501186" cy="769441"/>
          </a:xfrm>
          <a:prstGeom prst="rect">
            <a:avLst/>
          </a:prstGeom>
          <a:noFill/>
        </p:spPr>
        <p:txBody>
          <a:bodyPr wrap="none" rtlCol="0">
            <a:spAutoFit/>
          </a:bodyPr>
          <a:lstStyle/>
          <a:p>
            <a:r>
              <a:rPr lang="ru-RU" sz="4400" dirty="0" smtClean="0">
                <a:latin typeface="Times New Roman" panose="02020603050405020304" pitchFamily="18" charset="0"/>
                <a:cs typeface="Times New Roman" panose="02020603050405020304" pitchFamily="18" charset="0"/>
              </a:rPr>
              <a:t>Спасибо за внимание!</a:t>
            </a:r>
            <a:endParaRPr lang="ru-RU" sz="4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92255733"/>
      </p:ext>
    </p:extLst>
  </p:cSld>
  <p:clrMapOvr>
    <a:masterClrMapping/>
  </p:clrMapOvr>
  <p:transition spd="slow" advTm="526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0648"/>
            <a:ext cx="7812360" cy="1224136"/>
          </a:xfrm>
        </p:spPr>
        <p:txBody>
          <a:bodyPr>
            <a:noAutofit/>
          </a:bodyPr>
          <a:lstStyle/>
          <a:p>
            <a:r>
              <a:rPr lang="ru-RU" sz="2000" dirty="0">
                <a:solidFill>
                  <a:srgbClr val="212121"/>
                </a:solidFill>
                <a:effectLst/>
                <a:latin typeface="Times New Roman" panose="02020603050405020304" pitchFamily="18" charset="0"/>
                <a:cs typeface="Times New Roman" panose="02020603050405020304" pitchFamily="18" charset="0"/>
              </a:rPr>
              <a:t>Материалы для изготовления игрушки были разнообразными. Мастерили из всего, что давала человеку природа: глина, солома, еловые шишки и дерево. </a:t>
            </a:r>
            <a:endParaRPr lang="ru-RU" sz="20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292080" y="2132856"/>
            <a:ext cx="3657600" cy="3838575"/>
          </a:xfrm>
        </p:spPr>
      </p:pic>
      <p:sp>
        <p:nvSpPr>
          <p:cNvPr id="4" name="Объект 3"/>
          <p:cNvSpPr>
            <a:spLocks noGrp="1"/>
          </p:cNvSpPr>
          <p:nvPr>
            <p:ph sz="half" idx="2"/>
          </p:nvPr>
        </p:nvSpPr>
        <p:spPr/>
        <p:txBody>
          <a:bodyPr>
            <a:normAutofit/>
          </a:bodyPr>
          <a:lstStyle/>
          <a:p>
            <a:pPr marL="82296" indent="0" algn="ctr">
              <a:buNone/>
            </a:pPr>
            <a:r>
              <a:rPr lang="ru-RU" dirty="0" smtClean="0">
                <a:latin typeface="Times New Roman" panose="02020603050405020304" pitchFamily="18" charset="0"/>
                <a:cs typeface="Times New Roman" panose="02020603050405020304" pitchFamily="18" charset="0"/>
              </a:rPr>
              <a:t>Игрушки из соломы</a:t>
            </a:r>
            <a:endParaRPr lang="ru-RU"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t="4746" b="5448"/>
          <a:stretch/>
        </p:blipFill>
        <p:spPr>
          <a:xfrm>
            <a:off x="1387149" y="2204864"/>
            <a:ext cx="3823072" cy="3782980"/>
          </a:xfrm>
          <a:prstGeom prst="rect">
            <a:avLst/>
          </a:prstGeom>
        </p:spPr>
      </p:pic>
      <p:sp>
        <p:nvSpPr>
          <p:cNvPr id="8" name="TextBox 7"/>
          <p:cNvSpPr txBox="1"/>
          <p:nvPr/>
        </p:nvSpPr>
        <p:spPr>
          <a:xfrm>
            <a:off x="1387150" y="1484784"/>
            <a:ext cx="3823071" cy="523220"/>
          </a:xfrm>
          <a:prstGeom prst="rect">
            <a:avLst/>
          </a:prstGeom>
          <a:noFill/>
        </p:spPr>
        <p:txBody>
          <a:bodyPr wrap="square" rtlCol="0">
            <a:spAutoFit/>
          </a:bodyPr>
          <a:lstStyle/>
          <a:p>
            <a:pPr algn="ctr"/>
            <a:r>
              <a:rPr lang="ru-RU" sz="2800" dirty="0" smtClean="0">
                <a:latin typeface="Times New Roman" panose="02020603050405020304" pitchFamily="18" charset="0"/>
                <a:cs typeface="Times New Roman" panose="02020603050405020304" pitchFamily="18" charset="0"/>
              </a:rPr>
              <a:t>Игрушка из бересты</a:t>
            </a:r>
            <a:endParaRPr lang="ru-RU"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99244682"/>
      </p:ext>
    </p:extLst>
  </p:cSld>
  <p:clrMapOvr>
    <a:masterClrMapping/>
  </p:clrMapOvr>
  <p:transition spd="slow" advTm="12187">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60648"/>
            <a:ext cx="7498080" cy="1143000"/>
          </a:xfrm>
        </p:spPr>
        <p:txBody>
          <a:bodyPr>
            <a:normAutofit/>
          </a:bodyPr>
          <a:lstStyle/>
          <a:p>
            <a:pPr algn="ctr"/>
            <a:r>
              <a:rPr lang="ru-RU" sz="6600" dirty="0" smtClean="0">
                <a:latin typeface="Times New Roman" panose="02020603050405020304" pitchFamily="18" charset="0"/>
                <a:cs typeface="Times New Roman" panose="02020603050405020304" pitchFamily="18" charset="0"/>
              </a:rPr>
              <a:t>Тряпичные куклы</a:t>
            </a:r>
            <a:endParaRPr lang="ru-RU" sz="6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1259632" y="1524000"/>
            <a:ext cx="3833576" cy="4663440"/>
          </a:xfrm>
        </p:spPr>
        <p:txBody>
          <a:bodyPr>
            <a:noAutofit/>
          </a:bodyPr>
          <a:lstStyle/>
          <a:p>
            <a:pPr marL="82296" indent="0" algn="ctr">
              <a:buNone/>
            </a:pPr>
            <a:r>
              <a:rPr lang="ru-RU" sz="3200" dirty="0">
                <a:solidFill>
                  <a:srgbClr val="212121"/>
                </a:solidFill>
                <a:latin typeface="Times New Roman" panose="02020603050405020304" pitchFamily="18" charset="0"/>
                <a:cs typeface="Times New Roman" panose="02020603050405020304" pitchFamily="18" charset="0"/>
              </a:rPr>
              <a:t>Куклы появлялись с рождением ребенка, чтобы оберегать его от бед и болезни, были его первыми друзьями и утешителями</a:t>
            </a:r>
            <a:endParaRPr lang="ru-RU" sz="32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p:txBody>
          <a:bodyPr/>
          <a:lstStyle/>
          <a:p>
            <a:pPr marL="82296" indent="0">
              <a:buNone/>
            </a:pPr>
            <a:endParaRPr lang="ru-RU"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9042" t="1985" r="7754" b="1686"/>
          <a:stretch/>
        </p:blipFill>
        <p:spPr>
          <a:xfrm>
            <a:off x="5220072" y="1412776"/>
            <a:ext cx="3748671" cy="4823181"/>
          </a:xfrm>
          <a:prstGeom prst="rect">
            <a:avLst/>
          </a:prstGeom>
        </p:spPr>
      </p:pic>
    </p:spTree>
    <p:extLst>
      <p:ext uri="{BB962C8B-B14F-4D97-AF65-F5344CB8AC3E}">
        <p14:creationId xmlns:p14="http://schemas.microsoft.com/office/powerpoint/2010/main" val="443470480"/>
      </p:ext>
    </p:extLst>
  </p:cSld>
  <p:clrMapOvr>
    <a:masterClrMapping/>
  </p:clrMapOvr>
  <p:transition spd="slow" advTm="5585">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a:solidFill>
                  <a:srgbClr val="212121"/>
                </a:solidFill>
                <a:effectLst/>
                <a:latin typeface="Times New Roman" panose="02020603050405020304" pitchFamily="18" charset="0"/>
                <a:cs typeface="Times New Roman" panose="02020603050405020304" pitchFamily="18" charset="0"/>
              </a:rPr>
              <a:t>Выбор материала для игрушек зачастую был обусловлен бытовыми условиями мастера.</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15616" y="1447800"/>
            <a:ext cx="7818072" cy="4800600"/>
          </a:xfrm>
        </p:spPr>
        <p:txBody>
          <a:bodyPr>
            <a:normAutofit/>
          </a:bodyPr>
          <a:lstStyle/>
          <a:p>
            <a:pPr marL="82296" indent="0" algn="ctr">
              <a:buNone/>
            </a:pPr>
            <a:r>
              <a:rPr lang="ru-RU" sz="2400" dirty="0">
                <a:solidFill>
                  <a:srgbClr val="212121"/>
                </a:solidFill>
                <a:latin typeface="Times New Roman" panose="02020603050405020304" pitchFamily="18" charset="0"/>
                <a:cs typeface="Times New Roman" panose="02020603050405020304" pitchFamily="18" charset="0"/>
              </a:rPr>
              <a:t>Каждая кукла имела свое предназначение. Она могла быть утешением, поучением, </a:t>
            </a:r>
            <a:r>
              <a:rPr lang="ru-RU" sz="2400" dirty="0" smtClean="0">
                <a:solidFill>
                  <a:srgbClr val="212121"/>
                </a:solidFill>
                <a:latin typeface="Times New Roman" panose="02020603050405020304" pitchFamily="18" charset="0"/>
                <a:cs typeface="Times New Roman" panose="02020603050405020304" pitchFamily="18" charset="0"/>
              </a:rPr>
              <a:t>лекарством</a:t>
            </a:r>
            <a:r>
              <a:rPr lang="ru-RU" sz="2400" dirty="0">
                <a:solidFill>
                  <a:srgbClr val="212121"/>
                </a:solidFill>
                <a:latin typeface="Times New Roman" panose="02020603050405020304" pitchFamily="18" charset="0"/>
                <a:cs typeface="Times New Roman" panose="02020603050405020304" pitchFamily="18" charset="0"/>
              </a:rPr>
              <a:t>, развлечением</a:t>
            </a:r>
            <a:r>
              <a:rPr lang="ru-RU" sz="2400" dirty="0" smtClean="0">
                <a:solidFill>
                  <a:srgbClr val="212121"/>
                </a:solidFill>
                <a:latin typeface="Times New Roman" panose="02020603050405020304" pitchFamily="18" charset="0"/>
                <a:cs typeface="Times New Roman" panose="02020603050405020304" pitchFamily="18" charset="0"/>
              </a:rPr>
              <a:t>.</a:t>
            </a:r>
          </a:p>
          <a:p>
            <a:pPr marL="82296" indent="0" algn="ctr">
              <a:buNone/>
            </a:pPr>
            <a:r>
              <a:rPr lang="ru-RU" sz="2400" dirty="0">
                <a:solidFill>
                  <a:srgbClr val="212121"/>
                </a:solidFill>
                <a:latin typeface="Times New Roman" panose="02020603050405020304" pitchFamily="18" charset="0"/>
                <a:cs typeface="Times New Roman" panose="02020603050405020304" pitchFamily="18" charset="0"/>
              </a:rPr>
              <a:t> </a:t>
            </a:r>
            <a:endParaRPr lang="ru-RU" sz="2400" dirty="0" smtClean="0">
              <a:solidFill>
                <a:srgbClr val="212121"/>
              </a:solidFill>
              <a:latin typeface="Times New Roman" panose="02020603050405020304" pitchFamily="18" charset="0"/>
              <a:cs typeface="Times New Roman" panose="02020603050405020304" pitchFamily="18" charset="0"/>
            </a:endParaRPr>
          </a:p>
          <a:p>
            <a:pPr marL="82296" indent="0" algn="ctr">
              <a:buNone/>
            </a:pP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2581" t="17793" r="3386" b="6233"/>
          <a:stretch/>
        </p:blipFill>
        <p:spPr>
          <a:xfrm>
            <a:off x="1465272" y="2492896"/>
            <a:ext cx="7295428" cy="4029379"/>
          </a:xfrm>
          <a:prstGeom prst="rect">
            <a:avLst/>
          </a:prstGeom>
        </p:spPr>
      </p:pic>
    </p:spTree>
    <p:custDataLst>
      <p:tags r:id="rId1"/>
    </p:custDataLst>
    <p:extLst>
      <p:ext uri="{BB962C8B-B14F-4D97-AF65-F5344CB8AC3E}">
        <p14:creationId xmlns:p14="http://schemas.microsoft.com/office/powerpoint/2010/main" val="1591478199"/>
      </p:ext>
    </p:extLst>
  </p:cSld>
  <p:clrMapOvr>
    <a:masterClrMapping/>
  </p:clrMapOvr>
  <p:transition spd="slow" advTm="13078">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dirty="0">
                <a:solidFill>
                  <a:srgbClr val="212121"/>
                </a:solidFill>
                <a:effectLst/>
                <a:latin typeface="Times New Roman" panose="02020603050405020304" pitchFamily="18" charset="0"/>
                <a:cs typeface="Times New Roman" panose="02020603050405020304" pitchFamily="18" charset="0"/>
              </a:rPr>
              <a:t>Сколько разнообразных образов могли бы мы в них найти, свидетельств бытовой и духовной жизни наших предков! Ведь в каждом регионе были свои особенности, традиции, которые в том числе отражались и в игрушках. </a:t>
            </a:r>
            <a:endParaRPr lang="ru-RU" sz="2000" dirty="0">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5584" r="3826"/>
          <a:stretch/>
        </p:blipFill>
        <p:spPr>
          <a:xfrm>
            <a:off x="5436096" y="2204864"/>
            <a:ext cx="3392129" cy="3053420"/>
          </a:xfrm>
        </p:spPr>
      </p:pic>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l="10315" t="9462" r="8763" b="6882"/>
          <a:stretch/>
        </p:blipFill>
        <p:spPr>
          <a:xfrm>
            <a:off x="1178059" y="1556792"/>
            <a:ext cx="3986356" cy="4680520"/>
          </a:xfrm>
          <a:prstGeom prst="rect">
            <a:avLst/>
          </a:prstGeom>
        </p:spPr>
      </p:pic>
    </p:spTree>
    <p:custDataLst>
      <p:tags r:id="rId1"/>
    </p:custDataLst>
    <p:extLst>
      <p:ext uri="{BB962C8B-B14F-4D97-AF65-F5344CB8AC3E}">
        <p14:creationId xmlns:p14="http://schemas.microsoft.com/office/powerpoint/2010/main" val="1188566496"/>
      </p:ext>
    </p:extLst>
  </p:cSld>
  <p:clrMapOvr>
    <a:masterClrMapping/>
  </p:clrMapOvr>
  <mc:AlternateContent xmlns:mc="http://schemas.openxmlformats.org/markup-compatibility/2006">
    <mc:Choice xmlns:p14="http://schemas.microsoft.com/office/powerpoint/2010/main" Requires="p14">
      <p:transition spd="slow" p14:dur="2000" advTm="17551"/>
    </mc:Choice>
    <mc:Fallback>
      <p:transition spd="slow" advTm="175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282154"/>
          </a:xfrm>
        </p:spPr>
        <p:txBody>
          <a:bodyPr>
            <a:noAutofit/>
          </a:bodyPr>
          <a:lstStyle/>
          <a:p>
            <a:pPr algn="ctr"/>
            <a:r>
              <a:rPr lang="ru-RU" sz="4400" b="1"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Глиняные игрушки. Дымковская.</a:t>
            </a:r>
          </a:p>
        </p:txBody>
      </p:sp>
      <p:sp>
        <p:nvSpPr>
          <p:cNvPr id="3" name="Объект 2"/>
          <p:cNvSpPr>
            <a:spLocks noGrp="1"/>
          </p:cNvSpPr>
          <p:nvPr>
            <p:ph idx="1"/>
          </p:nvPr>
        </p:nvSpPr>
        <p:spPr>
          <a:xfrm>
            <a:off x="1259632" y="1700808"/>
            <a:ext cx="7632848" cy="4512568"/>
          </a:xfrm>
        </p:spPr>
        <p:txBody>
          <a:bodyPr>
            <a:normAutofit/>
          </a:bodyPr>
          <a:lstStyle/>
          <a:p>
            <a:pPr marL="82296" indent="0" algn="ctr">
              <a:buNone/>
            </a:pPr>
            <a:r>
              <a:rPr lang="ru-RU" sz="3600" dirty="0">
                <a:solidFill>
                  <a:srgbClr val="212121"/>
                </a:solidFill>
                <a:latin typeface="Times New Roman" panose="02020603050405020304" pitchFamily="18" charset="0"/>
                <a:cs typeface="Times New Roman" panose="02020603050405020304" pitchFamily="18" charset="0"/>
              </a:rPr>
              <a:t>Это очень древний промысел. В старину праздновали "Свистопляску" - праздник, на котором люди свистели в свистульки, танцевали и веселились, отгоняя злых духов. Так и повелось, что в селе Дымково делали свистульки и игрушки.</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325859"/>
      </p:ext>
    </p:extLst>
  </p:cSld>
  <p:clrMapOvr>
    <a:masterClrMapping/>
  </p:clrMapOvr>
  <mc:AlternateContent xmlns:mc="http://schemas.openxmlformats.org/markup-compatibility/2006">
    <mc:Choice xmlns:p14="http://schemas.microsoft.com/office/powerpoint/2010/main" Requires="p14">
      <p:transition spd="slow" p14:dur="2000" advTm="12019"/>
    </mc:Choice>
    <mc:Fallback>
      <p:transition spd="slow" advTm="1201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200" b="1" dirty="0">
                <a:solidFill>
                  <a:srgbClr val="212121"/>
                </a:solidFill>
                <a:effectLst/>
                <a:latin typeface="Times New Roman" panose="02020603050405020304" pitchFamily="18" charset="0"/>
                <a:cs typeface="Times New Roman" panose="02020603050405020304" pitchFamily="18" charset="0"/>
              </a:rPr>
              <a:t>Нередко мастерицы дымковского промысла создают целые тематические композиции, в которых находится место как людям, так и животным, как одушевленным, так и </a:t>
            </a:r>
            <a:r>
              <a:rPr lang="ru-RU" sz="2200" b="1" dirty="0" smtClean="0">
                <a:solidFill>
                  <a:srgbClr val="212121"/>
                </a:solidFill>
                <a:effectLst/>
                <a:latin typeface="Times New Roman" panose="02020603050405020304" pitchFamily="18" charset="0"/>
                <a:cs typeface="Times New Roman" panose="02020603050405020304" pitchFamily="18" charset="0"/>
              </a:rPr>
              <a:t>неодушевленным предметами.</a:t>
            </a:r>
            <a:endParaRPr lang="ru-RU" b="1" dirty="0"/>
          </a:p>
        </p:txBody>
      </p:sp>
      <p:pic>
        <p:nvPicPr>
          <p:cNvPr id="4" name="Объект 3"/>
          <p:cNvPicPr>
            <a:picLocks noGrp="1" noChangeAspect="1"/>
          </p:cNvPicPr>
          <p:nvPr>
            <p:ph idx="1"/>
          </p:nvPr>
        </p:nvPicPr>
        <p:blipFill rotWithShape="1">
          <a:blip r:embed="rId3">
            <a:extLst>
              <a:ext uri="{28A0092B-C50C-407E-A947-70E740481C1C}">
                <a14:useLocalDpi xmlns:a14="http://schemas.microsoft.com/office/drawing/2010/main" val="0"/>
              </a:ext>
            </a:extLst>
          </a:blip>
          <a:srcRect l="7530" t="6214" r="8410" b="7503"/>
          <a:stretch/>
        </p:blipFill>
        <p:spPr>
          <a:xfrm>
            <a:off x="1979712" y="1484784"/>
            <a:ext cx="6552728" cy="5039281"/>
          </a:xfrm>
        </p:spPr>
      </p:pic>
    </p:spTree>
    <p:custDataLst>
      <p:tags r:id="rId1"/>
    </p:custDataLst>
    <p:extLst>
      <p:ext uri="{BB962C8B-B14F-4D97-AF65-F5344CB8AC3E}">
        <p14:creationId xmlns:p14="http://schemas.microsoft.com/office/powerpoint/2010/main" val="4023511147"/>
      </p:ext>
    </p:extLst>
  </p:cSld>
  <p:clrMapOvr>
    <a:masterClrMapping/>
  </p:clrMapOvr>
  <p:transition spd="slow" advTm="12402">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74638"/>
            <a:ext cx="7776864" cy="1143000"/>
          </a:xfrm>
        </p:spPr>
        <p:txBody>
          <a:bodyPr>
            <a:noAutofit/>
          </a:bodyPr>
          <a:lstStyle/>
          <a:p>
            <a:pPr algn="ctr"/>
            <a:r>
              <a:rPr lang="ru-RU" sz="2400" b="1" dirty="0">
                <a:solidFill>
                  <a:srgbClr val="212121"/>
                </a:solidFill>
                <a:effectLst/>
                <a:latin typeface="Times New Roman" panose="02020603050405020304" pitchFamily="18" charset="0"/>
                <a:cs typeface="Times New Roman" panose="02020603050405020304" pitchFamily="18" charset="0"/>
              </a:rPr>
              <a:t>Не только человек, лошадь, собака или олень могут предстать перед зрителями, но и дерево, декоративный заборчик, коляска, сани, русская печь...</a:t>
            </a:r>
            <a:endParaRPr lang="ru-RU" sz="24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rotWithShape="1">
          <a:blip r:embed="rId3">
            <a:extLst>
              <a:ext uri="{28A0092B-C50C-407E-A947-70E740481C1C}">
                <a14:useLocalDpi xmlns:a14="http://schemas.microsoft.com/office/drawing/2010/main" val="0"/>
              </a:ext>
            </a:extLst>
          </a:blip>
          <a:srcRect l="20814" t="15745" r="8957" b="3456"/>
          <a:stretch/>
        </p:blipFill>
        <p:spPr>
          <a:xfrm>
            <a:off x="1331640" y="1628800"/>
            <a:ext cx="3719444" cy="3300630"/>
          </a:xfrm>
        </p:spPr>
      </p:pic>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l="17809" t="28387" r="23470" b="1505"/>
          <a:stretch/>
        </p:blipFill>
        <p:spPr>
          <a:xfrm>
            <a:off x="5220072" y="3068960"/>
            <a:ext cx="3744416" cy="3240360"/>
          </a:xfrm>
          <a:prstGeom prst="rect">
            <a:avLst/>
          </a:prstGeom>
        </p:spPr>
      </p:pic>
    </p:spTree>
    <p:custDataLst>
      <p:tags r:id="rId1"/>
    </p:custDataLst>
    <p:extLst>
      <p:ext uri="{BB962C8B-B14F-4D97-AF65-F5344CB8AC3E}">
        <p14:creationId xmlns:p14="http://schemas.microsoft.com/office/powerpoint/2010/main" val="3219050678"/>
      </p:ext>
    </p:extLst>
  </p:cSld>
  <p:clrMapOvr>
    <a:masterClrMapping/>
  </p:clrMapOvr>
  <p:transition spd="slow" advTm="12041">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
</p:tagLst>
</file>

<file path=ppt/tags/tag10.xml><?xml version="1.0" encoding="utf-8"?>
<p:tagLst xmlns:a="http://schemas.openxmlformats.org/drawingml/2006/main" xmlns:r="http://schemas.openxmlformats.org/officeDocument/2006/relationships" xmlns:p="http://schemas.openxmlformats.org/presentationml/2006/main">
  <p:tag name="TIMING" val="|5.1"/>
</p:tagLst>
</file>

<file path=ppt/tags/tag11.xml><?xml version="1.0" encoding="utf-8"?>
<p:tagLst xmlns:a="http://schemas.openxmlformats.org/drawingml/2006/main" xmlns:r="http://schemas.openxmlformats.org/officeDocument/2006/relationships" xmlns:p="http://schemas.openxmlformats.org/presentationml/2006/main">
  <p:tag name="TIMING" val="|8"/>
</p:tagLst>
</file>

<file path=ppt/tags/tag12.xml><?xml version="1.0" encoding="utf-8"?>
<p:tagLst xmlns:a="http://schemas.openxmlformats.org/drawingml/2006/main" xmlns:r="http://schemas.openxmlformats.org/officeDocument/2006/relationships" xmlns:p="http://schemas.openxmlformats.org/presentationml/2006/main">
  <p:tag name="TIMING" val="|1.3|1.6|1.6|1.3"/>
</p:tagLst>
</file>

<file path=ppt/tags/tag13.xml><?xml version="1.0" encoding="utf-8"?>
<p:tagLst xmlns:a="http://schemas.openxmlformats.org/drawingml/2006/main" xmlns:r="http://schemas.openxmlformats.org/officeDocument/2006/relationships" xmlns:p="http://schemas.openxmlformats.org/presentationml/2006/main">
  <p:tag name="TIMING" val="|7.2|3.6"/>
</p:tagLst>
</file>

<file path=ppt/tags/tag14.xml><?xml version="1.0" encoding="utf-8"?>
<p:tagLst xmlns:a="http://schemas.openxmlformats.org/drawingml/2006/main" xmlns:r="http://schemas.openxmlformats.org/officeDocument/2006/relationships" xmlns:p="http://schemas.openxmlformats.org/presentationml/2006/main">
  <p:tag name="TIMING" val="|0.9"/>
</p:tagLst>
</file>

<file path=ppt/tags/tag15.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4.6|3"/>
</p:tagLst>
</file>

<file path=ppt/tags/tag3.xml><?xml version="1.0" encoding="utf-8"?>
<p:tagLst xmlns:a="http://schemas.openxmlformats.org/drawingml/2006/main" xmlns:r="http://schemas.openxmlformats.org/officeDocument/2006/relationships" xmlns:p="http://schemas.openxmlformats.org/presentationml/2006/main">
  <p:tag name="TIMING" val="|5.1"/>
</p:tagLst>
</file>

<file path=ppt/tags/tag4.xml><?xml version="1.0" encoding="utf-8"?>
<p:tagLst xmlns:a="http://schemas.openxmlformats.org/drawingml/2006/main" xmlns:r="http://schemas.openxmlformats.org/officeDocument/2006/relationships" xmlns:p="http://schemas.openxmlformats.org/presentationml/2006/main">
  <p:tag name="TIMING" val="|9.3|2.8"/>
</p:tagLst>
</file>

<file path=ppt/tags/tag5.xml><?xml version="1.0" encoding="utf-8"?>
<p:tagLst xmlns:a="http://schemas.openxmlformats.org/drawingml/2006/main" xmlns:r="http://schemas.openxmlformats.org/officeDocument/2006/relationships" xmlns:p="http://schemas.openxmlformats.org/presentationml/2006/main">
  <p:tag name="TIMING" val="|5.5"/>
</p:tagLst>
</file>

<file path=ppt/tags/tag6.xml><?xml version="1.0" encoding="utf-8"?>
<p:tagLst xmlns:a="http://schemas.openxmlformats.org/drawingml/2006/main" xmlns:r="http://schemas.openxmlformats.org/officeDocument/2006/relationships" xmlns:p="http://schemas.openxmlformats.org/presentationml/2006/main">
  <p:tag name="TIMING" val="|4.2|3.4"/>
</p:tagLst>
</file>

<file path=ppt/tags/tag7.xml><?xml version="1.0" encoding="utf-8"?>
<p:tagLst xmlns:a="http://schemas.openxmlformats.org/drawingml/2006/main" xmlns:r="http://schemas.openxmlformats.org/officeDocument/2006/relationships" xmlns:p="http://schemas.openxmlformats.org/presentationml/2006/main">
  <p:tag name="TIMING" val="|4"/>
</p:tagLst>
</file>

<file path=ppt/tags/tag8.xml><?xml version="1.0" encoding="utf-8"?>
<p:tagLst xmlns:a="http://schemas.openxmlformats.org/drawingml/2006/main" xmlns:r="http://schemas.openxmlformats.org/officeDocument/2006/relationships" xmlns:p="http://schemas.openxmlformats.org/presentationml/2006/main">
  <p:tag name="TIMING" val="|6.9|1.9"/>
</p:tagLst>
</file>

<file path=ppt/tags/tag9.xml><?xml version="1.0" encoding="utf-8"?>
<p:tagLst xmlns:a="http://schemas.openxmlformats.org/drawingml/2006/main" xmlns:r="http://schemas.openxmlformats.org/officeDocument/2006/relationships" xmlns:p="http://schemas.openxmlformats.org/presentationml/2006/main">
  <p:tag name="TIMING" val="|7.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927</TotalTime>
  <Words>531</Words>
  <Application>Microsoft Office PowerPoint</Application>
  <PresentationFormat>Экран (4:3)</PresentationFormat>
  <Paragraphs>38</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Солнцестояние</vt:lpstr>
      <vt:lpstr>Древние образы в  народных игрушках</vt:lpstr>
      <vt:lpstr>История народной игрушки уходит корнями в глубокую древность. Это самая ранняя форма художественного творчества народа, населявшего Россию, которая на протяжении многих веков видоизменялась, сочетая в себе колорит и многогранность культуры нашего народа. </vt:lpstr>
      <vt:lpstr>Материалы для изготовления игрушки были разнообразными. Мастерили из всего, что давала человеку природа: глина, солома, еловые шишки и дерево. </vt:lpstr>
      <vt:lpstr>Тряпичные куклы</vt:lpstr>
      <vt:lpstr>Выбор материала для игрушек зачастую был обусловлен бытовыми условиями мастера.</vt:lpstr>
      <vt:lpstr>Сколько разнообразных образов могли бы мы в них найти, свидетельств бытовой и духовной жизни наших предков! Ведь в каждом регионе были свои особенности, традиции, которые в том числе отражались и в игрушках. </vt:lpstr>
      <vt:lpstr>Глиняные игрушки. Дымковская.</vt:lpstr>
      <vt:lpstr>Нередко мастерицы дымковского промысла создают целые тематические композиции, в которых находится место как людям, так и животным, как одушевленным, так и неодушевленным предметами.</vt:lpstr>
      <vt:lpstr>Не только человек, лошадь, собака или олень могут предстать перед зрителями, но и дерево, декоративный заборчик, коляска, сани, русская печь...</vt:lpstr>
      <vt:lpstr>Филимоновская игрушка. </vt:lpstr>
      <vt:lpstr>Изображения людей — монолитные, скупые на детали — близки древним примитивным фигуркам</vt:lpstr>
      <vt:lpstr>Филимоновские барышни и кавалеры одеты всегда нарядно и ярко, их шляпки украшены разноцветными полосками, а на вороте кофты, на юбке и штанах нанесён всё тот же бесхитростный орнамент.</vt:lpstr>
      <vt:lpstr>Каргопольская игрушка. </vt:lpstr>
      <vt:lpstr>Излюбленными персонажами каргопольчан стали Полкан (человек с телом коня), Берегиня (женщина с голубями в руках) и фигурки животных, таких как медведь, конь, козлик и т.п.</vt:lpstr>
      <vt:lpstr>Абашевская игрушка. </vt:lpstr>
      <vt:lpstr>Презентация PowerPoint</vt:lpstr>
      <vt:lpstr>Свистульки раскрашены яркими эмалевыми красками — синими, зелёными, красными, в самых неожиданных сочетаниях. Отдельные детали, например, рога, могут быть расписаны серебром или золотом.</vt:lpstr>
      <vt:lpstr>Богородская игрушка.</vt:lpstr>
      <vt:lpstr>Презентация PowerPoint</vt:lpstr>
      <vt:lpstr>Презентация PowerPoint</vt:lpstr>
      <vt:lpstr>Народная игрушка – матрёшка.</vt:lpstr>
      <vt:lpstr>Такие разные матрешки.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Древние образы в  народных игрушках</dc:title>
  <dc:creator>Tany</dc:creator>
  <cp:lastModifiedBy>Tany</cp:lastModifiedBy>
  <cp:revision>24</cp:revision>
  <dcterms:created xsi:type="dcterms:W3CDTF">2020-04-15T16:53:00Z</dcterms:created>
  <dcterms:modified xsi:type="dcterms:W3CDTF">2020-04-16T21:18:14Z</dcterms:modified>
</cp:coreProperties>
</file>